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9" r:id="rId4"/>
    <p:sldId id="256" r:id="rId5"/>
    <p:sldId id="257" r:id="rId6"/>
    <p:sldId id="261" r:id="rId7"/>
    <p:sldId id="262" r:id="rId8"/>
    <p:sldId id="264" r:id="rId9"/>
    <p:sldId id="263" r:id="rId10"/>
    <p:sldId id="265" r:id="rId11"/>
    <p:sldId id="259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2EC3-F5A1-AF02-8E90-F7CD4F40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E635E-349B-70E4-E9C5-1608E68E6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3BB71-D1D4-0FB6-6E86-1DB65654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975E-B0D5-B099-3D74-3E61A38D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E30E-DD20-A8F3-A2B6-E12F4E8D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7360-7790-2DC0-097E-265A8C62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4F679-E9D0-A71D-1469-FFDC1AF6B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B225-5A11-F273-AF34-9D75D7C0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2C6E-6C95-39AB-C30C-734E8913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4CF3D-879C-B8EF-B051-0AAC8F44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A6FDF1-BA0A-71FB-6368-F83670228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4718E-7721-70A6-FBFA-38C65587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A44A-0407-1445-4F30-370AD9A3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350D-2878-1CC0-BDB6-F890BE7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E1E34-0363-B621-2BF1-1E9058E5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4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4D60-DB07-5EE8-8CBA-239EBF52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F2BE-D218-85B7-6337-EACC6725B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435AF-81F2-164C-01D5-2D336DE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7BB39-BF6A-EDA4-846B-2D2155AD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9236-D9BB-715E-ECAF-80ED2618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9571-897F-F4AE-A7FB-C81A8155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1FB0-2095-FD1B-E118-C3FB067A4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167BF-B92B-4D5F-4D07-BBF40DB2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46BA-3A18-B315-81D6-3A6C2510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134A-8A06-9FD8-F208-0EAC7921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521-A509-904C-5346-3B6B7846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CD4D-36F9-FED1-0889-51265D542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5F269-5A0C-8BDC-FD1F-F0F1712F6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FC757-A20E-07FF-F736-6B23C085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1AF7A-06FF-E0EE-8783-9E6FE653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47D42-F15B-FF6B-F840-24252A82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101B-4B6A-50D8-B86C-7EC29993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783D7-FC00-54A4-6953-5E764B3EA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07930-C4C1-03E3-1AD6-73B38C25A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C1C03-0039-D727-55A1-EF03ED6E3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2D180-E3E8-646F-B413-DAA897D0F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4F55E-98E4-510B-41E6-CFF842DE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50328-9D28-C1A4-9C2B-A00DFDB2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7A5D2-EF45-351E-C47E-5C6F7792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3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C4D4-742B-FB71-713E-AC5136BC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EC615-E817-2AC9-621D-0766A7C7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AD2F9-73B0-D65F-174E-79F68536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9B8A8-84F3-42B7-15EE-FED13DA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BCA28-C903-6D67-E894-84AB6825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F2A0B-FC22-7C57-76CD-A5E9ACE2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F3B73-9A33-74A3-0815-50F0955B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9FC6-05BA-A162-5C8D-F9A5F457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1750-3DD7-0E13-4DED-16A0575AB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33C1F-B7D9-8A59-D5C5-73EA7159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2EF90-F467-7326-9118-0AAFB99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4FE50-8601-242E-D3E1-84A38646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4699A-9731-F290-8B6C-B6D80183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0AF4-AC3B-3E11-B96D-306D661D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4CCDA-2304-F6B8-ADCC-4879CB9FB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1CB43-3413-8A68-8D65-0A618A40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8DFB8-6161-602D-D44C-2B093BF6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A2F7E-E6AA-658D-41E2-648AD6FD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16743-47DD-0D1C-71A7-0302CD2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3BCB4-5B38-8B14-18D8-E2B5D7F6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5BEB-4C4E-0D9A-7EFF-7217E62A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00619-6FBB-CF04-DE67-90E58AA35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083F-406E-4C2F-852A-A5328F62DA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C55E-C7AD-82A2-E30C-328DDD1E1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157E0-0AD9-2F62-2785-4AC198201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8ABA-61B5-47EF-834B-D6EDDD2F3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650B01CB-7661-F9A2-1E38-218406CFC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4" r="1720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CB788-5B93-0D97-799E-B8F38FE2DF5C}"/>
              </a:ext>
            </a:extLst>
          </p:cNvPr>
          <p:cNvSpPr txBox="1"/>
          <p:nvPr/>
        </p:nvSpPr>
        <p:spPr>
          <a:xfrm>
            <a:off x="123971" y="429207"/>
            <a:ext cx="4477168" cy="5999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29260" algn="l"/>
                <a:tab pos="1127760" algn="l"/>
              </a:tabLst>
            </a:pPr>
            <a:r>
              <a:rPr lang="en-US" sz="2000" b="1" dirty="0">
                <a:effectLst/>
              </a:rPr>
              <a:t>Mobile Bay National Estuary Program</a:t>
            </a:r>
            <a:endParaRPr lang="en-US" sz="20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29260" algn="l"/>
                <a:tab pos="1127760" algn="l"/>
              </a:tabLst>
            </a:pPr>
            <a:r>
              <a:rPr lang="en-US" sz="2000" b="1" dirty="0">
                <a:effectLst/>
              </a:rPr>
              <a:t>Finance Committee Meeting</a:t>
            </a:r>
            <a:endParaRPr lang="en-US" sz="20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29260" algn="l"/>
                <a:tab pos="1127760" algn="l"/>
              </a:tabLst>
            </a:pPr>
            <a:r>
              <a:rPr lang="en-US" sz="1600" b="1" i="1" dirty="0">
                <a:effectLst/>
              </a:rPr>
              <a:t>Tuesday, August 23, 2022, 10:00 am – 11:00am</a:t>
            </a:r>
            <a:r>
              <a:rPr lang="en-US" sz="1600" b="1" i="1" u="none" strike="noStrike" dirty="0">
                <a:effectLst/>
              </a:rPr>
              <a:t> </a:t>
            </a:r>
            <a:endParaRPr lang="en-US" sz="1600" i="1" dirty="0">
              <a:effectLst/>
            </a:endParaRPr>
          </a:p>
          <a:p>
            <a:pPr marL="516255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29260" algn="l"/>
                <a:tab pos="1127760" algn="l"/>
              </a:tabLst>
            </a:pPr>
            <a:endParaRPr lang="en-US" sz="2000" dirty="0">
              <a:effectLst/>
            </a:endParaRPr>
          </a:p>
          <a:p>
            <a:pPr marL="516255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429260" algn="l"/>
                <a:tab pos="1127760" algn="l"/>
              </a:tabLst>
            </a:pPr>
            <a:endParaRPr lang="en-US" sz="2000" dirty="0">
              <a:effectLst/>
            </a:endParaRP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Welcome</a:t>
            </a: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Review/Approval of Minutes- NA</a:t>
            </a: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Infrastructure Plan Presentation for review/approval</a:t>
            </a:r>
          </a:p>
          <a:p>
            <a:pPr marL="571500" marR="0" lvl="0" indent="-45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Long Term Planning conversation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Role of Finance Committee in CCMP Development</a:t>
            </a:r>
          </a:p>
          <a:p>
            <a:pPr marL="742950" lvl="1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Local Memorandum of Agreement</a:t>
            </a:r>
          </a:p>
          <a:p>
            <a:pPr marL="742950" marR="0" lvl="1" indent="-2286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29260" algn="l"/>
                <a:tab pos="1127760" algn="l"/>
              </a:tabLst>
            </a:pPr>
            <a:r>
              <a:rPr lang="en-US" sz="2000" dirty="0">
                <a:effectLst/>
              </a:rPr>
              <a:t>Change of Name </a:t>
            </a:r>
          </a:p>
        </p:txBody>
      </p:sp>
    </p:spTree>
    <p:extLst>
      <p:ext uri="{BB962C8B-B14F-4D97-AF65-F5344CB8AC3E}">
        <p14:creationId xmlns:p14="http://schemas.microsoft.com/office/powerpoint/2010/main" val="118521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3091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 1&amp;2: TAC-4  Justice 40 Green Infrastructure Initiative		$500,000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007745" y="832374"/>
            <a:ext cx="749617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Justice 40 Green Infrastructure Program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Available to areas </a:t>
            </a:r>
            <a:r>
              <a:rPr lang="en-US" sz="2000" b="1" dirty="0"/>
              <a:t>within Justice 40 Map </a:t>
            </a:r>
            <a:r>
              <a:rPr lang="en-US" sz="2000" dirty="0"/>
              <a:t>(pending- Can communities make defense for areas not on the map?)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MBNEP will recruit interest from </a:t>
            </a:r>
            <a:r>
              <a:rPr lang="en-US" sz="2000" b="1" dirty="0"/>
              <a:t>local government, public housing authorities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MBNEP will lead project development </a:t>
            </a:r>
            <a:r>
              <a:rPr lang="en-US" sz="2000" dirty="0"/>
              <a:t>and implementation where necessary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Promotion of green infrastructure </a:t>
            </a:r>
            <a:r>
              <a:rPr lang="en-US" sz="2000" dirty="0"/>
              <a:t>technologies in an underserved area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</a:t>
            </a:r>
            <a:r>
              <a:rPr lang="en-US" sz="2000" b="1" dirty="0"/>
              <a:t>elevate environmental protection </a:t>
            </a:r>
            <a:r>
              <a:rPr lang="en-US" sz="2000" dirty="0"/>
              <a:t>as a community growth initiative</a:t>
            </a:r>
          </a:p>
          <a:p>
            <a:pPr marL="4000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Potential </a:t>
            </a:r>
            <a:r>
              <a:rPr lang="en-US" sz="2000" b="1" dirty="0"/>
              <a:t>national model </a:t>
            </a:r>
            <a:r>
              <a:rPr lang="en-US" sz="2000" dirty="0"/>
              <a:t>for incorporating EPA Environmental protection into HUD Public Housing/CDBG community development programs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Justice 40 Green Infrastructure Project Delivery at 50% FTE  $87,256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5102A-7160-913C-E7C0-963045BE2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15" y="1294720"/>
            <a:ext cx="3442434" cy="4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D7F923-6C1D-C7A8-D74D-1F4A091435E2}"/>
              </a:ext>
            </a:extLst>
          </p:cNvPr>
          <p:cNvSpPr txBox="1"/>
          <p:nvPr/>
        </p:nvSpPr>
        <p:spPr>
          <a:xfrm>
            <a:off x="0" y="47939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Re-Writing the 5-Year CCMP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673B8-4413-AFD6-C933-754FC21BBE0F}"/>
              </a:ext>
            </a:extLst>
          </p:cNvPr>
          <p:cNvSpPr txBox="1"/>
          <p:nvPr/>
        </p:nvSpPr>
        <p:spPr>
          <a:xfrm>
            <a:off x="2450237" y="1509203"/>
            <a:ext cx="864685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Role of the Finance Committee</a:t>
            </a:r>
          </a:p>
          <a:p>
            <a:endParaRPr lang="en-US" b="1" i="1" dirty="0"/>
          </a:p>
          <a:p>
            <a:pPr marL="285750" indent="-285750" defTabSz="400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dirty="0"/>
              <a:t>Representation of </a:t>
            </a:r>
            <a:r>
              <a:rPr lang="en-US" b="1" dirty="0"/>
              <a:t>major stakeholders </a:t>
            </a:r>
            <a:r>
              <a:rPr lang="en-US" dirty="0"/>
              <a:t>across our two coastal counties</a:t>
            </a:r>
          </a:p>
          <a:p>
            <a:pPr marL="285750" indent="-285750" defTabSz="400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dirty="0"/>
              <a:t>Representation of </a:t>
            </a:r>
            <a:r>
              <a:rPr lang="en-US" b="1" dirty="0"/>
              <a:t>major resources </a:t>
            </a:r>
            <a:r>
              <a:rPr lang="en-US" dirty="0"/>
              <a:t>supporting the program</a:t>
            </a:r>
          </a:p>
          <a:p>
            <a:pPr marL="285750" indent="-285750" defTabSz="40005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4000"/>
              <a:buFont typeface="Courier New" panose="02070309020205020404" pitchFamily="49" charset="0"/>
              <a:buChar char="o"/>
            </a:pPr>
            <a:r>
              <a:rPr lang="en-US" dirty="0"/>
              <a:t>Key group to help </a:t>
            </a:r>
            <a:r>
              <a:rPr lang="en-US" b="1" dirty="0"/>
              <a:t>shape MBNEP value</a:t>
            </a:r>
          </a:p>
          <a:p>
            <a:pPr marL="742950" lvl="1" indent="-285750" defTabSz="400050">
              <a:buFont typeface="Arial" panose="020B0604020202020204" pitchFamily="34" charset="0"/>
              <a:buChar char="•"/>
            </a:pPr>
            <a:r>
              <a:rPr lang="en-US" dirty="0"/>
              <a:t>How do we do this? </a:t>
            </a:r>
          </a:p>
          <a:p>
            <a:pPr marL="1200150" lvl="2" indent="-285750" defTabSz="40005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MOU</a:t>
            </a:r>
          </a:p>
          <a:p>
            <a:pPr marL="1200150" lvl="2" indent="-285750" defTabSz="40005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Multi Year Funding agreements</a:t>
            </a:r>
          </a:p>
          <a:p>
            <a:pPr marL="1200150" lvl="2" indent="-285750" defTabSz="40005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Increase in State Appropriation</a:t>
            </a:r>
          </a:p>
          <a:p>
            <a:pPr marL="1200150" lvl="2" indent="-285750" defTabSz="400050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Resource Development Plan (Partnerships, other)</a:t>
            </a:r>
          </a:p>
          <a:p>
            <a:pPr lvl="2" defTabSz="400050">
              <a:buSzPct val="80000"/>
            </a:pPr>
            <a:endParaRPr lang="en-US" dirty="0"/>
          </a:p>
          <a:p>
            <a:pPr marL="285750" indent="-285750" defTabSz="400050">
              <a:buSzPct val="80000"/>
              <a:buFont typeface="Courier New" panose="02070309020205020404" pitchFamily="49" charset="0"/>
              <a:buChar char="o"/>
            </a:pPr>
            <a:r>
              <a:rPr lang="en-US" b="1" dirty="0"/>
              <a:t>Charge:  Revise, Improve the Finance Strategy for the next 5-Year period</a:t>
            </a:r>
          </a:p>
          <a:p>
            <a:pPr marL="285750" indent="-285750" defTabSz="4000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defTabSz="4000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5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17ADE-D982-4670-9D1F-59C76C3CD236}"/>
              </a:ext>
            </a:extLst>
          </p:cNvPr>
          <p:cNvSpPr txBox="1"/>
          <p:nvPr/>
        </p:nvSpPr>
        <p:spPr>
          <a:xfrm>
            <a:off x="2481753" y="2007032"/>
            <a:ext cx="92354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 this simply a Finance Committee?  Or is it…</a:t>
            </a:r>
          </a:p>
          <a:p>
            <a:endParaRPr lang="en-US" dirty="0"/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 Resource Development Committee?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An Organizational Growth Committee?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9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6246A-629A-4D71-62FC-BEFFC5AAD216}"/>
              </a:ext>
            </a:extLst>
          </p:cNvPr>
          <p:cNvSpPr txBox="1"/>
          <p:nvPr/>
        </p:nvSpPr>
        <p:spPr>
          <a:xfrm>
            <a:off x="2281561" y="1169062"/>
            <a:ext cx="811418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Workshop would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focus on strategic development for the Finance Committee</a:t>
            </a: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684213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 MBNEP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sustainability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priorities (funding, partnerships, other)</a:t>
            </a:r>
          </a:p>
          <a:p>
            <a:pPr marL="684213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84213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Create of a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5-year Action plan </a:t>
            </a:r>
          </a:p>
          <a:p>
            <a:pPr marL="684213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84213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Outcome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Resource Plan to Sustain MBNEP and Support CCMP implementation</a:t>
            </a:r>
          </a:p>
          <a:p>
            <a:pPr marL="684213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84213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Resources Provided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 MBNEP will provide external facilitation, logistical support</a:t>
            </a:r>
          </a:p>
          <a:p>
            <a:pPr marL="684213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684213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Timeline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 Spring, 2023</a:t>
            </a:r>
          </a:p>
          <a:p>
            <a:pPr marL="398463" algn="l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98463"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98463" algn="l"/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Request to Committee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:  What information can MBNEP compile prior to meeting to help guide discussion?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DE0C4-39C2-EE04-4A22-06B27669F98B}"/>
              </a:ext>
            </a:extLst>
          </p:cNvPr>
          <p:cNvSpPr txBox="1"/>
          <p:nvPr/>
        </p:nvSpPr>
        <p:spPr>
          <a:xfrm>
            <a:off x="0" y="24857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Proposal:  A Committee Strategic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49162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A94AF-5A87-4EC5-D8FA-84041B8E0D0D}"/>
              </a:ext>
            </a:extLst>
          </p:cNvPr>
          <p:cNvSpPr txBox="1"/>
          <p:nvPr/>
        </p:nvSpPr>
        <p:spPr>
          <a:xfrm>
            <a:off x="5429250" y="1547401"/>
            <a:ext cx="591801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“Tackle the Climate Crisis”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by reducing emissions that cause climate change and accelerating resilience and adaptation to climate change impacts; and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“Take Decisive Action to Advance Environmental Justice and Civil Rights”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by promoting EJ and protecting civil rights at the federal, state, and local levels.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CE1F3-891A-72DF-30A3-9C2F933D85B5}"/>
              </a:ext>
            </a:extLst>
          </p:cNvPr>
          <p:cNvSpPr txBox="1"/>
          <p:nvPr/>
        </p:nvSpPr>
        <p:spPr>
          <a:xfrm>
            <a:off x="1327513" y="2040799"/>
            <a:ext cx="326571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 Priorities for NEPs in their use of BIL Funding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C4C65-1597-0F03-5773-FB6B8DCD49A7}"/>
              </a:ext>
            </a:extLst>
          </p:cNvPr>
          <p:cNvSpPr txBox="1"/>
          <p:nvPr/>
        </p:nvSpPr>
        <p:spPr>
          <a:xfrm>
            <a:off x="363984" y="439164"/>
            <a:ext cx="1152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BIL Infrastructure 5-Year Framework/Two Year Action Plan</a:t>
            </a:r>
          </a:p>
        </p:txBody>
      </p:sp>
    </p:spTree>
    <p:extLst>
      <p:ext uri="{BB962C8B-B14F-4D97-AF65-F5344CB8AC3E}">
        <p14:creationId xmlns:p14="http://schemas.microsoft.com/office/powerpoint/2010/main" val="397999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BA94AF-5A87-4EC5-D8FA-84041B8E0D0D}"/>
              </a:ext>
            </a:extLst>
          </p:cNvPr>
          <p:cNvSpPr txBox="1"/>
          <p:nvPr/>
        </p:nvSpPr>
        <p:spPr>
          <a:xfrm>
            <a:off x="5429250" y="1547401"/>
            <a:ext cx="5918019" cy="3104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 monitoring to track change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better understand and address pollutant loading and contamination across our two coastal counties;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Shoreline stabilization and resilience           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strengthen our first line of defense against rising seas and greater intensity of storms resulting from climate change; and 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100"/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 infrastructure in underserved areas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counter chronic flooding and other stormwater management challenges facing disadvantaged communities. 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CE1F3-891A-72DF-30A3-9C2F933D85B5}"/>
              </a:ext>
            </a:extLst>
          </p:cNvPr>
          <p:cNvSpPr txBox="1"/>
          <p:nvPr/>
        </p:nvSpPr>
        <p:spPr>
          <a:xfrm>
            <a:off x="1318635" y="1676815"/>
            <a:ext cx="3265715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BIL Dollars be used to transform environmental management along the Alabama Coast?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C4C65-1597-0F03-5773-FB6B8DCD49A7}"/>
              </a:ext>
            </a:extLst>
          </p:cNvPr>
          <p:cNvSpPr txBox="1"/>
          <p:nvPr/>
        </p:nvSpPr>
        <p:spPr>
          <a:xfrm>
            <a:off x="363984" y="439164"/>
            <a:ext cx="1152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BIL Infrastructure 5-Year Framework/Two Year Action Plan</a:t>
            </a:r>
          </a:p>
        </p:txBody>
      </p:sp>
    </p:spTree>
    <p:extLst>
      <p:ext uri="{BB962C8B-B14F-4D97-AF65-F5344CB8AC3E}">
        <p14:creationId xmlns:p14="http://schemas.microsoft.com/office/powerpoint/2010/main" val="213105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E31A06-AE80-6B98-302A-567E23B6F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42930"/>
              </p:ext>
            </p:extLst>
          </p:nvPr>
        </p:nvGraphicFramePr>
        <p:xfrm>
          <a:off x="615315" y="1186366"/>
          <a:ext cx="10961370" cy="5397314"/>
        </p:xfrm>
        <a:graphic>
          <a:graphicData uri="http://schemas.openxmlformats.org/drawingml/2006/table">
            <a:tbl>
              <a:tblPr/>
              <a:tblGrid>
                <a:gridCol w="910622">
                  <a:extLst>
                    <a:ext uri="{9D8B030D-6E8A-4147-A177-3AD203B41FA5}">
                      <a16:colId xmlns:a16="http://schemas.microsoft.com/office/drawing/2014/main" val="2866937291"/>
                    </a:ext>
                  </a:extLst>
                </a:gridCol>
                <a:gridCol w="3506865">
                  <a:extLst>
                    <a:ext uri="{9D8B030D-6E8A-4147-A177-3AD203B41FA5}">
                      <a16:colId xmlns:a16="http://schemas.microsoft.com/office/drawing/2014/main" val="3669344496"/>
                    </a:ext>
                  </a:extLst>
                </a:gridCol>
                <a:gridCol w="1239996">
                  <a:extLst>
                    <a:ext uri="{9D8B030D-6E8A-4147-A177-3AD203B41FA5}">
                      <a16:colId xmlns:a16="http://schemas.microsoft.com/office/drawing/2014/main" val="2332633174"/>
                    </a:ext>
                  </a:extLst>
                </a:gridCol>
                <a:gridCol w="1239996">
                  <a:extLst>
                    <a:ext uri="{9D8B030D-6E8A-4147-A177-3AD203B41FA5}">
                      <a16:colId xmlns:a16="http://schemas.microsoft.com/office/drawing/2014/main" val="81877031"/>
                    </a:ext>
                  </a:extLst>
                </a:gridCol>
                <a:gridCol w="973590">
                  <a:extLst>
                    <a:ext uri="{9D8B030D-6E8A-4147-A177-3AD203B41FA5}">
                      <a16:colId xmlns:a16="http://schemas.microsoft.com/office/drawing/2014/main" val="2089288491"/>
                    </a:ext>
                  </a:extLst>
                </a:gridCol>
                <a:gridCol w="973590">
                  <a:extLst>
                    <a:ext uri="{9D8B030D-6E8A-4147-A177-3AD203B41FA5}">
                      <a16:colId xmlns:a16="http://schemas.microsoft.com/office/drawing/2014/main" val="3450145797"/>
                    </a:ext>
                  </a:extLst>
                </a:gridCol>
                <a:gridCol w="973590">
                  <a:extLst>
                    <a:ext uri="{9D8B030D-6E8A-4147-A177-3AD203B41FA5}">
                      <a16:colId xmlns:a16="http://schemas.microsoft.com/office/drawing/2014/main" val="335258113"/>
                    </a:ext>
                  </a:extLst>
                </a:gridCol>
                <a:gridCol w="1143121">
                  <a:extLst>
                    <a:ext uri="{9D8B030D-6E8A-4147-A177-3AD203B41FA5}">
                      <a16:colId xmlns:a16="http://schemas.microsoft.com/office/drawing/2014/main" val="1595750994"/>
                    </a:ext>
                  </a:extLst>
                </a:gridCol>
              </a:tblGrid>
              <a:tr h="153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2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3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4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 5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70014"/>
                  </a:ext>
                </a:extLst>
              </a:tr>
              <a:tr h="15375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CCMP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 Five-Year Strategy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Amount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454552"/>
                  </a:ext>
                </a:extLst>
              </a:tr>
              <a:tr h="4612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EST-1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Coastal Environmental Monitoring Program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125,241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475,241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18336"/>
                  </a:ext>
                </a:extLst>
              </a:tr>
              <a:tr h="2921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 Monitoring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75,241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75,241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54537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Watershed Monitoring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63351"/>
                  </a:ext>
                </a:extLst>
              </a:tr>
              <a:tr h="37669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ERP-3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Resilient Shorelines Program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272,241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297,482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348,659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348,659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350,118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1,617,159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124567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Plan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225,000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225,000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432846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Cost share program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250,241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1,150,241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22397"/>
                  </a:ext>
                </a:extLst>
              </a:tr>
              <a:tr h="2844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Delivery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47,241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48,659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48,659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50,118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241,918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428585"/>
                  </a:ext>
                </a:extLst>
              </a:tr>
              <a:tr h="46125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TAC-4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Resilience Green Infrastructure Initiative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393,648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443,648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342,471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342,471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341,012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1,863,247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815096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Eight Mile Creek Watershed Management Program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150,000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70367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Justice40 Green Infrastructure Program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300,000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197,514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197,514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244,706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1,139,734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134637"/>
                  </a:ext>
                </a:extLst>
              </a:tr>
              <a:tr h="2460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Delivery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43,648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43,648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44,957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44,957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46,306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223,513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00623"/>
                  </a:ext>
                </a:extLst>
              </a:tr>
              <a:tr h="27950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Project Related Costs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791,130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791,129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791,130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791,130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791,130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3,955,647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166536"/>
                  </a:ext>
                </a:extLst>
              </a:tr>
              <a:tr h="30750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Charges (15% of Project Costs)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118,670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118,671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118,670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118,670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118,670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593,353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27181"/>
                  </a:ext>
                </a:extLst>
              </a:tr>
              <a:tr h="398304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Infrastructure Budget</a:t>
                      </a: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909,800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909,800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909,800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909,800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909,800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4,549,000 </a:t>
                      </a:r>
                    </a:p>
                  </a:txBody>
                  <a:tcPr marL="6227" marR="6227" marT="62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723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351DE1-2B5B-466E-C7ED-606536DC35DF}"/>
              </a:ext>
            </a:extLst>
          </p:cNvPr>
          <p:cNvSpPr txBox="1"/>
          <p:nvPr/>
        </p:nvSpPr>
        <p:spPr>
          <a:xfrm>
            <a:off x="0" y="52578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FIVE YEAR BIL Framework</a:t>
            </a:r>
          </a:p>
        </p:txBody>
      </p:sp>
    </p:spTree>
    <p:extLst>
      <p:ext uri="{BB962C8B-B14F-4D97-AF65-F5344CB8AC3E}">
        <p14:creationId xmlns:p14="http://schemas.microsoft.com/office/powerpoint/2010/main" val="28913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5834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1&amp;2:  EST- 1  Environmental Monitoring Projects		$ 75,241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653117" y="1357841"/>
            <a:ext cx="92868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Middle Bay Light House Monitoring Infrastructure (ARCOS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One of the oldest (2005) real-time monitoring stations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Taken down in Hurricane Sally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Necessary to track changes in water quality as seas rise and climate changes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Beacon for changes in 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temperature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Salinity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issolved oxygen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urbidity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</a:p>
          <a:p>
            <a:pPr marL="1314450" lvl="2" indent="-4000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chlorophyll</a:t>
            </a:r>
          </a:p>
          <a:p>
            <a:pPr marL="742950" lvl="1" indent="-285750">
              <a:spcAft>
                <a:spcPts val="1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Documented valuable tool for local fishermen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3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5834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1&amp;2: EST- 1  Environmental Monitoring Projects		$ 100,000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619250" y="1323974"/>
            <a:ext cx="8562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Watershed Environmental Monitoring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 for focused environmental monitoring to respond to 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Watershed plan concerns/priorities</a:t>
            </a:r>
          </a:p>
          <a:p>
            <a:pPr marL="1314450" lvl="2" indent="-400050"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 concerns</a:t>
            </a:r>
          </a:p>
          <a:p>
            <a:pPr marL="1314450" lvl="2" indent="-4000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pollutant loads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Limited ADEM resources 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Local Government identified need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pilot new ways of collecting data and engaging public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integrate EPA’s </a:t>
            </a:r>
            <a:r>
              <a:rPr lang="en-US" sz="2000" b="1" i="1" dirty="0"/>
              <a:t>How’s my Waterway </a:t>
            </a:r>
            <a:r>
              <a:rPr lang="en-US" sz="2000" dirty="0"/>
              <a:t>online visualization tool into community outreach efforts</a:t>
            </a:r>
          </a:p>
        </p:txBody>
      </p:sp>
    </p:spTree>
    <p:extLst>
      <p:ext uri="{BB962C8B-B14F-4D97-AF65-F5344CB8AC3E}">
        <p14:creationId xmlns:p14="http://schemas.microsoft.com/office/powerpoint/2010/main" val="243949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5834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1&amp;2: ERP- 3  Shoreline Resilience Program		$ 225,000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990725" y="1106694"/>
            <a:ext cx="93630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Shoreline Resilience Plan for Western Shore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Identified as need in Watershed Management Plan</a:t>
            </a:r>
          </a:p>
          <a:p>
            <a:pPr marL="1314450" lvl="1" indent="-400050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/>
              <a:t>Coastal erosion</a:t>
            </a:r>
          </a:p>
          <a:p>
            <a:pPr marL="1314450" lvl="1" indent="-400050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/>
              <a:t>Flooding/sea level rise</a:t>
            </a:r>
          </a:p>
          <a:p>
            <a:pPr marL="1314450" lvl="1" indent="-400050"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/>
              <a:t>Habitat loss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Need for additional science related to freshwater discharges from Mobile River, wave climate analyses, salinity changes, nature-based technologies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Ongoing engagement with Western Shore Property owners with broad willingness to participate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manage system based on natural resource need vs. individual need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Grant application to NFWF- NCRF Pending.  If awarded, funds will be reprogrammed to Shoreline Cost Share Program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49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5834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1&amp;2: ERP- 3  Shoreline Resilience Program		$ 250,241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933575" y="1318022"/>
            <a:ext cx="93630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Shoreline Resilience Cost Share Program Pilot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Funding to support private extents of shoreline stabilization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Program will be developed with participation from stakeholders and other resource managers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manage system based on natural resource need vs. individual need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(Focus on plan identified priority shoreline extents vs. singular private property)</a:t>
            </a:r>
            <a:endParaRPr lang="en-US" sz="2000" dirty="0"/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Grant application for plan to NFWF- NCRF Pending.  If awarded, funds will be reprogrammed to this program.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b="1" dirty="0"/>
              <a:t>Shoreline Resilience Project Delivery at 50% FTE/2 </a:t>
            </a:r>
            <a:r>
              <a:rPr lang="en-US" sz="2000" b="1" dirty="0" err="1"/>
              <a:t>yrs</a:t>
            </a:r>
            <a:r>
              <a:rPr lang="en-US" sz="2000" b="1" dirty="0"/>
              <a:t>  $ 94,482</a:t>
            </a: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45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15231-165E-56E6-4615-2C50FF20CC3D}"/>
              </a:ext>
            </a:extLst>
          </p:cNvPr>
          <p:cNvSpPr txBox="1"/>
          <p:nvPr/>
        </p:nvSpPr>
        <p:spPr>
          <a:xfrm>
            <a:off x="0" y="5834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TAC-4  Justice 40 Green Infrastructure Initiative		$250,000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40ACC-FDCB-6E53-EE42-FB7B828099D9}"/>
              </a:ext>
            </a:extLst>
          </p:cNvPr>
          <p:cNvSpPr txBox="1"/>
          <p:nvPr/>
        </p:nvSpPr>
        <p:spPr>
          <a:xfrm>
            <a:off x="1933575" y="1318022"/>
            <a:ext cx="93630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/>
              <a:t>Eight Mile Creek Watershed Restoration  $ 150,000/$100,000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Falls within Justice 40 Map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Update of Watershed Plan published in 2011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Focus on reduction of Pathogen pollution with goal to delist from State Impaired Waters list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Promotion of green infrastructure technologies in an underserved area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Opportunity to elevate environmental protection as a community growth initiative</a:t>
            </a:r>
          </a:p>
          <a:p>
            <a:pPr marL="857250" indent="-4000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702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1137</Words>
  <Application>Microsoft Office PowerPoint</Application>
  <PresentationFormat>Widescreen</PresentationFormat>
  <Paragraphs>238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swann</dc:creator>
  <cp:lastModifiedBy>Roberta Swann</cp:lastModifiedBy>
  <cp:revision>5</cp:revision>
  <dcterms:created xsi:type="dcterms:W3CDTF">2022-08-16T14:09:18Z</dcterms:created>
  <dcterms:modified xsi:type="dcterms:W3CDTF">2022-08-23T15:56:00Z</dcterms:modified>
</cp:coreProperties>
</file>