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 id="2147483908" r:id="rId2"/>
    <p:sldMasterId id="2147483648" r:id="rId3"/>
  </p:sldMasterIdLst>
  <p:notesMasterIdLst>
    <p:notesMasterId r:id="rId36"/>
  </p:notesMasterIdLst>
  <p:sldIdLst>
    <p:sldId id="256" r:id="rId4"/>
    <p:sldId id="257" r:id="rId5"/>
    <p:sldId id="532" r:id="rId6"/>
    <p:sldId id="536" r:id="rId7"/>
    <p:sldId id="557" r:id="rId8"/>
    <p:sldId id="554" r:id="rId9"/>
    <p:sldId id="555" r:id="rId10"/>
    <p:sldId id="556" r:id="rId11"/>
    <p:sldId id="538" r:id="rId12"/>
    <p:sldId id="559" r:id="rId13"/>
    <p:sldId id="552" r:id="rId14"/>
    <p:sldId id="575" r:id="rId15"/>
    <p:sldId id="553" r:id="rId16"/>
    <p:sldId id="562" r:id="rId17"/>
    <p:sldId id="563" r:id="rId18"/>
    <p:sldId id="564" r:id="rId19"/>
    <p:sldId id="565" r:id="rId20"/>
    <p:sldId id="566" r:id="rId21"/>
    <p:sldId id="567" r:id="rId22"/>
    <p:sldId id="568" r:id="rId23"/>
    <p:sldId id="569" r:id="rId24"/>
    <p:sldId id="570" r:id="rId25"/>
    <p:sldId id="571" r:id="rId26"/>
    <p:sldId id="572" r:id="rId27"/>
    <p:sldId id="573" r:id="rId28"/>
    <p:sldId id="574" r:id="rId29"/>
    <p:sldId id="540" r:id="rId30"/>
    <p:sldId id="558" r:id="rId31"/>
    <p:sldId id="560" r:id="rId32"/>
    <p:sldId id="539" r:id="rId33"/>
    <p:sldId id="537" r:id="rId34"/>
    <p:sldId id="52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600"/>
    <a:srgbClr val="FFFF00"/>
    <a:srgbClr val="036477"/>
    <a:srgbClr val="049AB8"/>
    <a:srgbClr val="D2F7FE"/>
    <a:srgbClr val="D1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8CFD4-4A94-4400-999F-7A1114959CE3}"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06A73-FC72-440E-848E-88079F9967E1}" type="slidenum">
              <a:rPr lang="en-US" smtClean="0"/>
              <a:t>‹#›</a:t>
            </a:fld>
            <a:endParaRPr lang="en-US"/>
          </a:p>
        </p:txBody>
      </p:sp>
    </p:spTree>
    <p:extLst>
      <p:ext uri="{BB962C8B-B14F-4D97-AF65-F5344CB8AC3E}">
        <p14:creationId xmlns:p14="http://schemas.microsoft.com/office/powerpoint/2010/main" val="107476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14</a:t>
            </a:fld>
            <a:endParaRPr lang="en-US" dirty="0"/>
          </a:p>
        </p:txBody>
      </p:sp>
    </p:spTree>
    <p:extLst>
      <p:ext uri="{BB962C8B-B14F-4D97-AF65-F5344CB8AC3E}">
        <p14:creationId xmlns:p14="http://schemas.microsoft.com/office/powerpoint/2010/main" val="238822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23</a:t>
            </a:fld>
            <a:endParaRPr lang="en-US" dirty="0"/>
          </a:p>
        </p:txBody>
      </p:sp>
    </p:spTree>
    <p:extLst>
      <p:ext uri="{BB962C8B-B14F-4D97-AF65-F5344CB8AC3E}">
        <p14:creationId xmlns:p14="http://schemas.microsoft.com/office/powerpoint/2010/main" val="23255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24</a:t>
            </a:fld>
            <a:endParaRPr lang="en-US" dirty="0"/>
          </a:p>
        </p:txBody>
      </p:sp>
    </p:spTree>
    <p:extLst>
      <p:ext uri="{BB962C8B-B14F-4D97-AF65-F5344CB8AC3E}">
        <p14:creationId xmlns:p14="http://schemas.microsoft.com/office/powerpoint/2010/main" val="405303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25</a:t>
            </a:fld>
            <a:endParaRPr lang="en-US" dirty="0"/>
          </a:p>
        </p:txBody>
      </p:sp>
    </p:spTree>
    <p:extLst>
      <p:ext uri="{BB962C8B-B14F-4D97-AF65-F5344CB8AC3E}">
        <p14:creationId xmlns:p14="http://schemas.microsoft.com/office/powerpoint/2010/main" val="737681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26</a:t>
            </a:fld>
            <a:endParaRPr lang="en-US" dirty="0"/>
          </a:p>
        </p:txBody>
      </p:sp>
    </p:spTree>
    <p:extLst>
      <p:ext uri="{BB962C8B-B14F-4D97-AF65-F5344CB8AC3E}">
        <p14:creationId xmlns:p14="http://schemas.microsoft.com/office/powerpoint/2010/main" val="352253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15</a:t>
            </a:fld>
            <a:endParaRPr lang="en-US" dirty="0"/>
          </a:p>
        </p:txBody>
      </p:sp>
    </p:spTree>
    <p:extLst>
      <p:ext uri="{BB962C8B-B14F-4D97-AF65-F5344CB8AC3E}">
        <p14:creationId xmlns:p14="http://schemas.microsoft.com/office/powerpoint/2010/main" val="195191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16</a:t>
            </a:fld>
            <a:endParaRPr lang="en-US" dirty="0"/>
          </a:p>
        </p:txBody>
      </p:sp>
    </p:spTree>
    <p:extLst>
      <p:ext uri="{BB962C8B-B14F-4D97-AF65-F5344CB8AC3E}">
        <p14:creationId xmlns:p14="http://schemas.microsoft.com/office/powerpoint/2010/main" val="20284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17</a:t>
            </a:fld>
            <a:endParaRPr lang="en-US" dirty="0"/>
          </a:p>
        </p:txBody>
      </p:sp>
    </p:spTree>
    <p:extLst>
      <p:ext uri="{BB962C8B-B14F-4D97-AF65-F5344CB8AC3E}">
        <p14:creationId xmlns:p14="http://schemas.microsoft.com/office/powerpoint/2010/main" val="336767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CF82-9672-45C3-2307-E68EFE4DC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E2ADD-4891-27A8-2CD0-ED85CFADC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912E3-BBCF-9BD5-A0B7-AF63087E04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8FBF0D-92A9-7FF7-1A1B-238143C4BFA5}"/>
              </a:ext>
            </a:extLst>
          </p:cNvPr>
          <p:cNvSpPr>
            <a:spLocks noGrp="1"/>
          </p:cNvSpPr>
          <p:nvPr>
            <p:ph type="sldNum" sz="quarter" idx="5"/>
          </p:nvPr>
        </p:nvSpPr>
        <p:spPr/>
        <p:txBody>
          <a:bodyPr/>
          <a:lstStyle/>
          <a:p>
            <a:fld id="{8B57D50D-BAA9-464B-B391-243138E078D8}" type="slidenum">
              <a:rPr lang="en-US" smtClean="0"/>
              <a:t>18</a:t>
            </a:fld>
            <a:endParaRPr lang="en-US" dirty="0"/>
          </a:p>
        </p:txBody>
      </p:sp>
    </p:spTree>
    <p:extLst>
      <p:ext uri="{BB962C8B-B14F-4D97-AF65-F5344CB8AC3E}">
        <p14:creationId xmlns:p14="http://schemas.microsoft.com/office/powerpoint/2010/main" val="228960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CF82-9672-45C3-2307-E68EFE4DC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E2ADD-4891-27A8-2CD0-ED85CFADC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912E3-BBCF-9BD5-A0B7-AF63087E04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8FBF0D-92A9-7FF7-1A1B-238143C4BFA5}"/>
              </a:ext>
            </a:extLst>
          </p:cNvPr>
          <p:cNvSpPr>
            <a:spLocks noGrp="1"/>
          </p:cNvSpPr>
          <p:nvPr>
            <p:ph type="sldNum" sz="quarter" idx="5"/>
          </p:nvPr>
        </p:nvSpPr>
        <p:spPr/>
        <p:txBody>
          <a:bodyPr/>
          <a:lstStyle/>
          <a:p>
            <a:fld id="{8B57D50D-BAA9-464B-B391-243138E078D8}" type="slidenum">
              <a:rPr lang="en-US" smtClean="0"/>
              <a:t>19</a:t>
            </a:fld>
            <a:endParaRPr lang="en-US" dirty="0"/>
          </a:p>
        </p:txBody>
      </p:sp>
    </p:spTree>
    <p:extLst>
      <p:ext uri="{BB962C8B-B14F-4D97-AF65-F5344CB8AC3E}">
        <p14:creationId xmlns:p14="http://schemas.microsoft.com/office/powerpoint/2010/main" val="136273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03B3C-269D-A8E8-787E-C046BD13E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4469C-A206-FAAF-3D6E-36C7E02FD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40687-CDC6-6533-AFF9-D9F8612C6C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6A25F4-54F0-4D36-12D9-D683070C65AB}"/>
              </a:ext>
            </a:extLst>
          </p:cNvPr>
          <p:cNvSpPr>
            <a:spLocks noGrp="1"/>
          </p:cNvSpPr>
          <p:nvPr>
            <p:ph type="sldNum" sz="quarter" idx="5"/>
          </p:nvPr>
        </p:nvSpPr>
        <p:spPr/>
        <p:txBody>
          <a:bodyPr/>
          <a:lstStyle/>
          <a:p>
            <a:fld id="{8B57D50D-BAA9-464B-B391-243138E078D8}" type="slidenum">
              <a:rPr lang="en-US" smtClean="0"/>
              <a:t>20</a:t>
            </a:fld>
            <a:endParaRPr lang="en-US" dirty="0"/>
          </a:p>
        </p:txBody>
      </p:sp>
    </p:spTree>
    <p:extLst>
      <p:ext uri="{BB962C8B-B14F-4D97-AF65-F5344CB8AC3E}">
        <p14:creationId xmlns:p14="http://schemas.microsoft.com/office/powerpoint/2010/main" val="575895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03B3C-269D-A8E8-787E-C046BD13E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4469C-A206-FAAF-3D6E-36C7E02FD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40687-CDC6-6533-AFF9-D9F8612C6C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6A25F4-54F0-4D36-12D9-D683070C65AB}"/>
              </a:ext>
            </a:extLst>
          </p:cNvPr>
          <p:cNvSpPr>
            <a:spLocks noGrp="1"/>
          </p:cNvSpPr>
          <p:nvPr>
            <p:ph type="sldNum" sz="quarter" idx="5"/>
          </p:nvPr>
        </p:nvSpPr>
        <p:spPr/>
        <p:txBody>
          <a:bodyPr/>
          <a:lstStyle/>
          <a:p>
            <a:fld id="{8B57D50D-BAA9-464B-B391-243138E078D8}" type="slidenum">
              <a:rPr lang="en-US" smtClean="0"/>
              <a:t>21</a:t>
            </a:fld>
            <a:endParaRPr lang="en-US" dirty="0"/>
          </a:p>
        </p:txBody>
      </p:sp>
    </p:spTree>
    <p:extLst>
      <p:ext uri="{BB962C8B-B14F-4D97-AF65-F5344CB8AC3E}">
        <p14:creationId xmlns:p14="http://schemas.microsoft.com/office/powerpoint/2010/main" val="250147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22</a:t>
            </a:fld>
            <a:endParaRPr lang="en-US" dirty="0"/>
          </a:p>
        </p:txBody>
      </p:sp>
    </p:spTree>
    <p:extLst>
      <p:ext uri="{BB962C8B-B14F-4D97-AF65-F5344CB8AC3E}">
        <p14:creationId xmlns:p14="http://schemas.microsoft.com/office/powerpoint/2010/main" val="172110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4C52-3467-0BFD-036C-7FAEAFCDD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ADC33-72EC-E7E0-68AD-1394C6B6A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DFC92-5940-2557-78A2-5A281955D976}"/>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5" name="Footer Placeholder 4">
            <a:extLst>
              <a:ext uri="{FF2B5EF4-FFF2-40B4-BE49-F238E27FC236}">
                <a16:creationId xmlns:a16="http://schemas.microsoft.com/office/drawing/2014/main" id="{8B15C7BD-B401-BD80-05BF-C3B74842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A2A4D-1D0E-10C3-0042-E6B923DC50DC}"/>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401448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7AA3-C6A4-FE2E-D903-7503958FFD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23CB6A-0C33-2256-86FC-9D6827D2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52E22-E3A8-9306-7A3B-6FE29FD3201A}"/>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5" name="Footer Placeholder 4">
            <a:extLst>
              <a:ext uri="{FF2B5EF4-FFF2-40B4-BE49-F238E27FC236}">
                <a16:creationId xmlns:a16="http://schemas.microsoft.com/office/drawing/2014/main" id="{D1E21685-C6DA-A9D0-02C6-14F276C4E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343D4-BFD2-56A8-A633-3F403D44A130}"/>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411581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21143-BED0-F843-368F-578C8BFD22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B50310-D78A-ACD7-3B75-B3096D3D6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6A0CB-DC15-D9DE-B239-8C7370060FA6}"/>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5" name="Footer Placeholder 4">
            <a:extLst>
              <a:ext uri="{FF2B5EF4-FFF2-40B4-BE49-F238E27FC236}">
                <a16:creationId xmlns:a16="http://schemas.microsoft.com/office/drawing/2014/main" id="{A1CBC0D4-F482-E6FA-D637-A2CD86B9E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ED866-B866-E0AA-9AB7-BCE06FA6E212}"/>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144380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EBF8-4518-C7F9-E6C2-6D623024E4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FA0EE1-1330-BE44-651A-292BF984E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B28ED9-8727-336F-00EF-B6B89E2D122E}"/>
              </a:ext>
            </a:extLst>
          </p:cNvPr>
          <p:cNvSpPr>
            <a:spLocks noGrp="1"/>
          </p:cNvSpPr>
          <p:nvPr>
            <p:ph type="dt" sz="half" idx="10"/>
          </p:nvPr>
        </p:nvSpPr>
        <p:spPr/>
        <p:txBody>
          <a:bodyPr/>
          <a:lstStyle/>
          <a:p>
            <a:fld id="{10791377-9152-41ED-973A-6B6E4F8FDDF9}" type="datetimeFigureOut">
              <a:rPr lang="en-US" smtClean="0"/>
              <a:t>3/18/2024</a:t>
            </a:fld>
            <a:endParaRPr lang="en-US"/>
          </a:p>
        </p:txBody>
      </p:sp>
      <p:sp>
        <p:nvSpPr>
          <p:cNvPr id="5" name="Footer Placeholder 4">
            <a:extLst>
              <a:ext uri="{FF2B5EF4-FFF2-40B4-BE49-F238E27FC236}">
                <a16:creationId xmlns:a16="http://schemas.microsoft.com/office/drawing/2014/main" id="{60BFCF22-43DC-CD39-D79B-59D36B878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2D830-AADC-2B2B-1342-C25CCDE70D26}"/>
              </a:ext>
            </a:extLst>
          </p:cNvPr>
          <p:cNvSpPr>
            <a:spLocks noGrp="1"/>
          </p:cNvSpPr>
          <p:nvPr>
            <p:ph type="sldNum" sz="quarter" idx="12"/>
          </p:nvPr>
        </p:nvSpPr>
        <p:spPr/>
        <p:txBody>
          <a:bodyPr/>
          <a:lstStyle/>
          <a:p>
            <a:fld id="{6CD71F92-EC7A-479E-AE37-1317FBFE1AB8}" type="slidenum">
              <a:rPr lang="en-US" smtClean="0"/>
              <a:t>‹#›</a:t>
            </a:fld>
            <a:endParaRPr lang="en-US"/>
          </a:p>
        </p:txBody>
      </p:sp>
    </p:spTree>
    <p:extLst>
      <p:ext uri="{BB962C8B-B14F-4D97-AF65-F5344CB8AC3E}">
        <p14:creationId xmlns:p14="http://schemas.microsoft.com/office/powerpoint/2010/main" val="430538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eform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anchor="b" anchorCtr="0">
            <a:noAutofit/>
          </a:bodyPr>
          <a:lstStyle>
            <a:lvl1pPr algn="r">
              <a:defRPr sz="44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Oval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a:noAutofit/>
          </a:bodyPr>
          <a:lstStyle>
            <a:lvl1pPr algn="ctr">
              <a:defRPr>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388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 name="Arc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a:normAutofit/>
          </a:bodyPr>
          <a:lstStyle>
            <a:lvl1pPr algn="ctr">
              <a:defRPr sz="6000"/>
            </a:lvl1pPr>
          </a:lstStyle>
          <a:p>
            <a:r>
              <a:rPr lang="en-US" dirty="0"/>
              <a:t>Click to add title</a:t>
            </a:r>
          </a:p>
        </p:txBody>
      </p:sp>
      <p:sp>
        <p:nvSpPr>
          <p:cNvPr id="4" name="Freeform: Shape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anchor="ctr" anchorCtr="0">
            <a:noAutofit/>
          </a:bodyPr>
          <a:lstStyle/>
          <a:p>
            <a:r>
              <a:rPr lang="en-US" dirty="0"/>
              <a:t>Click to add title</a:t>
            </a:r>
          </a:p>
        </p:txBody>
      </p:sp>
      <p:sp>
        <p:nvSpPr>
          <p:cNvPr id="13" name="Content Placeholder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a:normAutofit/>
          </a:bodyPr>
          <a:lstStyle>
            <a:lvl1pPr>
              <a:lnSpc>
                <a:spcPct val="90000"/>
              </a:lnSpc>
              <a:spcBef>
                <a:spcPts val="1000"/>
              </a:spcBef>
              <a:spcAft>
                <a:spcPts val="800"/>
              </a:spcAft>
              <a:buClr>
                <a:schemeClr val="accent2"/>
              </a:buClr>
              <a:defRPr sz="1800"/>
            </a:lvl1pPr>
            <a:lvl2pPr>
              <a:lnSpc>
                <a:spcPct val="90000"/>
              </a:lnSpc>
              <a:spcBef>
                <a:spcPts val="1000"/>
              </a:spcBef>
              <a:spcAft>
                <a:spcPts val="800"/>
              </a:spcAft>
              <a:buClr>
                <a:schemeClr val="accent2"/>
              </a:buClr>
              <a:defRPr sz="1600"/>
            </a:lvl2pPr>
            <a:lvl3pPr>
              <a:lnSpc>
                <a:spcPct val="90000"/>
              </a:lnSpc>
              <a:spcBef>
                <a:spcPts val="1000"/>
              </a:spcBef>
              <a:spcAft>
                <a:spcPts val="800"/>
              </a:spcAft>
              <a:buClr>
                <a:schemeClr val="accent2"/>
              </a:buClr>
              <a:defRPr sz="1400"/>
            </a:lvl3pPr>
            <a:lvl4pPr>
              <a:lnSpc>
                <a:spcPct val="90000"/>
              </a:lnSpc>
              <a:spcBef>
                <a:spcPts val="1000"/>
              </a:spcBef>
              <a:spcAft>
                <a:spcPts val="800"/>
              </a:spcAft>
              <a:buClr>
                <a:schemeClr val="accent2"/>
              </a:buClr>
              <a:defRPr sz="1200"/>
            </a:lvl4pPr>
            <a:lvl5pPr>
              <a:lnSpc>
                <a:spcPct val="90000"/>
              </a:lnSpc>
              <a:spcBef>
                <a:spcPts val="1000"/>
              </a:spcBef>
              <a:spcAft>
                <a:spcPts val="800"/>
              </a:spcAft>
              <a:buClr>
                <a:schemeClr val="accent2"/>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3/18/2024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7" name="Freeform: Shape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Oval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anchor="ctr">
            <a:noAutofit/>
          </a:bodyP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fld id="{D6D8061D-18C3-4F4F-85EF-561633F58754}" type="datetimeFigureOut">
              <a:rPr lang="en-US" smtClean="0"/>
              <a:t>3/18/2024</a:t>
            </a:fld>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563727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reeform: Shape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3/18/2024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505290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p>
            <a:r>
              <a:rPr lang="en-US" dirty="0"/>
              <a:t>Click to add title</a:t>
            </a:r>
          </a:p>
        </p:txBody>
      </p:sp>
      <p:sp>
        <p:nvSpPr>
          <p:cNvPr id="11" name="Content Placehold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a:normAutofit/>
          </a:bodyPr>
          <a:lstStyle>
            <a:lvl1pPr marL="228600" indent="-228600">
              <a:spcBef>
                <a:spcPts val="1000"/>
              </a:spcBef>
              <a:spcAft>
                <a:spcPts val="800"/>
              </a:spcAft>
              <a:buClr>
                <a:schemeClr val="accent2"/>
              </a:buClr>
              <a:buFont typeface="Arial" panose="020B0604020202020204" pitchFamily="34" charset="0"/>
              <a:buChar char="•"/>
              <a:defRPr sz="1800"/>
            </a:lvl1pPr>
            <a:lvl2pPr marL="285750" indent="-285750">
              <a:spcBef>
                <a:spcPts val="1000"/>
              </a:spcBef>
              <a:spcAft>
                <a:spcPts val="800"/>
              </a:spcAft>
              <a:buClr>
                <a:schemeClr val="accent2"/>
              </a:buClr>
              <a:buFont typeface="Arial" panose="020B0604020202020204" pitchFamily="34" charset="0"/>
              <a:buChar char="•"/>
              <a:defRPr sz="1800"/>
            </a:lvl2pPr>
            <a:lvl3pPr marL="651510" indent="-285750">
              <a:spcBef>
                <a:spcPts val="1000"/>
              </a:spcBef>
              <a:spcAft>
                <a:spcPts val="800"/>
              </a:spcAft>
              <a:buClr>
                <a:schemeClr val="accent2"/>
              </a:buClr>
              <a:buFont typeface="Arial" panose="020B0604020202020204" pitchFamily="34" charset="0"/>
              <a:buChar char="•"/>
              <a:defRPr sz="1800"/>
            </a:lvl3pPr>
            <a:lvl4pPr marL="925830" indent="-285750">
              <a:spcBef>
                <a:spcPts val="1000"/>
              </a:spcBef>
              <a:spcAft>
                <a:spcPts val="800"/>
              </a:spcAft>
              <a:buClr>
                <a:schemeClr val="accent2"/>
              </a:buClr>
              <a:buFont typeface="Arial" panose="020B0604020202020204" pitchFamily="34" charset="0"/>
              <a:buChar char="•"/>
              <a:defRPr sz="1800"/>
            </a:lvl4pPr>
            <a:lvl5pPr marL="1200150" indent="-28575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a:normAutofit/>
          </a:bodyPr>
          <a:lstStyle>
            <a:lvl1pPr marL="0" indent="0">
              <a:spcBef>
                <a:spcPts val="1000"/>
              </a:spcBef>
              <a:spcAft>
                <a:spcPts val="800"/>
              </a:spcAft>
              <a:buNone/>
              <a:defRPr sz="1800"/>
            </a:lvl1pPr>
            <a:lvl2pPr marL="228600" indent="-228600">
              <a:spcBef>
                <a:spcPts val="1000"/>
              </a:spcBef>
              <a:spcAft>
                <a:spcPts val="800"/>
              </a:spcAft>
              <a:buClr>
                <a:schemeClr val="accent2"/>
              </a:buClr>
              <a:buFont typeface="Arial" panose="020B0604020202020204" pitchFamily="34" charset="0"/>
              <a:buChar char="•"/>
              <a:defRPr sz="1800"/>
            </a:lvl2pPr>
            <a:lvl3pPr marL="594360" indent="-228600">
              <a:spcBef>
                <a:spcPts val="1000"/>
              </a:spcBef>
              <a:spcAft>
                <a:spcPts val="800"/>
              </a:spcAft>
              <a:buClr>
                <a:schemeClr val="accent2"/>
              </a:buClr>
              <a:buFont typeface="Arial" panose="020B0604020202020204" pitchFamily="34" charset="0"/>
              <a:buChar char="•"/>
              <a:defRPr sz="1800"/>
            </a:lvl3pPr>
            <a:lvl4pPr marL="868680" indent="-228600">
              <a:spcBef>
                <a:spcPts val="1000"/>
              </a:spcBef>
              <a:spcAft>
                <a:spcPts val="800"/>
              </a:spcAft>
              <a:buClr>
                <a:schemeClr val="accent2"/>
              </a:buClr>
              <a:buFont typeface="Arial" panose="020B0604020202020204" pitchFamily="34" charset="0"/>
              <a:buChar char="•"/>
              <a:defRPr sz="1800"/>
            </a:lvl4pPr>
            <a:lvl5pPr marL="1143000" indent="-22860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3/18/2024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Freeform: Shape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67CF-1A61-4B2C-4FE1-3DF44F162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B1DB7-BAEE-269B-35E2-7F54C685C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13469-F233-E86F-7642-CFC00D5C5627}"/>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5" name="Footer Placeholder 4">
            <a:extLst>
              <a:ext uri="{FF2B5EF4-FFF2-40B4-BE49-F238E27FC236}">
                <a16:creationId xmlns:a16="http://schemas.microsoft.com/office/drawing/2014/main" id="{F640C21C-BA34-4744-C757-198043084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C4138-991F-6D8D-796E-F984B384E40C}"/>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431471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reeform: Shape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anchor="b" anchorCtr="0">
            <a:noAutofit/>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a:lstStyle>
            <a:lvl1pPr marL="0" indent="0" algn="ctr">
              <a:buNone/>
              <a:defRPr/>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3/18/2024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4543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reeform: Shape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a:normAutofit/>
          </a:bodyPr>
          <a:lstStyle>
            <a:lvl1pPr marL="0" indent="0">
              <a:buNone/>
              <a:defRPr sz="2400"/>
            </a:lvl1p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3/18/2024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081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9" name="Content Placehold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sz="1800"/>
            </a:lvl1pPr>
            <a:lvl2pPr>
              <a:spcBef>
                <a:spcPts val="500"/>
              </a:spcBef>
              <a:spcAft>
                <a:spcPts val="800"/>
              </a:spcAft>
              <a:buClr>
                <a:schemeClr val="accent2"/>
              </a:buClr>
              <a:defRPr sz="1800"/>
            </a:lvl2pPr>
            <a:lvl3pPr>
              <a:spcBef>
                <a:spcPts val="1000"/>
              </a:spcBef>
              <a:buClr>
                <a:schemeClr val="accent2"/>
              </a:buClr>
              <a:defRPr sz="1800"/>
            </a:lvl3pPr>
            <a:lvl4pPr>
              <a:spcBef>
                <a:spcPts val="1000"/>
              </a:spcBef>
              <a:buClr>
                <a:schemeClr val="accent2"/>
              </a:buClr>
              <a:defRPr sz="1800"/>
            </a:lvl4pPr>
            <a:lvl5pPr>
              <a:spcBef>
                <a:spcPts val="1000"/>
              </a:spcBef>
              <a:buClr>
                <a:schemeClr val="accent2"/>
              </a:buCl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latin typeface="Avenir Next LT Pro" panose="020B0504020202020204" pitchFamily="34" charset="77"/>
            </a:endParaRP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3/18/2024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7703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3/18/2024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a:normAutofit/>
          </a:bodyPr>
          <a:lstStyle>
            <a:lvl1pPr>
              <a:defRPr sz="2400"/>
            </a:lvl1pPr>
          </a:lstStyle>
          <a:p>
            <a:r>
              <a:rPr lang="en-US"/>
              <a:t>Click icon to add table</a:t>
            </a:r>
            <a:endParaRPr lang="en-US" dirty="0"/>
          </a:p>
        </p:txBody>
      </p:sp>
    </p:spTree>
    <p:extLst>
      <p:ext uri="{BB962C8B-B14F-4D97-AF65-F5344CB8AC3E}">
        <p14:creationId xmlns:p14="http://schemas.microsoft.com/office/powerpoint/2010/main" val="2626099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Oval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a:noAutofit/>
          </a:bodyPr>
          <a:lstStyle>
            <a:lvl1pPr algn="ct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3/18/2024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16296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9DF8-4471-A5DA-5F52-64C7E37718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475EE-F642-0DFF-A9D1-19EC82DC8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C7C40-6B2B-89B5-B6D6-6CF2BB5F6571}"/>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5" name="Footer Placeholder 4">
            <a:extLst>
              <a:ext uri="{FF2B5EF4-FFF2-40B4-BE49-F238E27FC236}">
                <a16:creationId xmlns:a16="http://schemas.microsoft.com/office/drawing/2014/main" id="{7DB95FEB-5A04-D4BF-A221-A74888BE7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49139-127C-51C4-CAED-057EC09282B8}"/>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264452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2C61-66D6-5F16-1408-0F70728FE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04440F-03DC-8419-5953-F30947761B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198E24-FAD6-C71B-EAB4-CB1C4C4E23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6D02D0-C7C7-A221-DB58-FB70CB9EE1F4}"/>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6" name="Footer Placeholder 5">
            <a:extLst>
              <a:ext uri="{FF2B5EF4-FFF2-40B4-BE49-F238E27FC236}">
                <a16:creationId xmlns:a16="http://schemas.microsoft.com/office/drawing/2014/main" id="{C805CE96-56BE-876A-4BE0-3BCF56455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5E508-D3B8-C333-70AC-DF32FAB46EB2}"/>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102612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96B8-848F-AAF3-8711-F0783BA768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DDED7E-FDFA-E17D-23D9-74541E44FE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C63CA9-7B91-E427-BAB2-285A3F74DA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648DD-C22D-8323-F7D3-A798D836AF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78B19-A2EC-4B98-AA17-2671F05657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C801CB-F728-FEEE-53F4-4451A735938E}"/>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8" name="Footer Placeholder 7">
            <a:extLst>
              <a:ext uri="{FF2B5EF4-FFF2-40B4-BE49-F238E27FC236}">
                <a16:creationId xmlns:a16="http://schemas.microsoft.com/office/drawing/2014/main" id="{322F8A2C-F523-E5AE-7355-041C21748F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B72A38-06E2-AAF3-3C43-D253C69F166F}"/>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182590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9E24-AD91-5161-4D7D-95A3AB0A35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3DC689-E70C-187B-1E52-B578E1DCD145}"/>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4" name="Footer Placeholder 3">
            <a:extLst>
              <a:ext uri="{FF2B5EF4-FFF2-40B4-BE49-F238E27FC236}">
                <a16:creationId xmlns:a16="http://schemas.microsoft.com/office/drawing/2014/main" id="{DFF0A51F-CB76-3E29-40D7-563C08DC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EFE72B-0F07-3E17-969E-E68E27B535E3}"/>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88257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7D66D-AF1A-FCD6-F100-2527EAA8519E}"/>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3" name="Footer Placeholder 2">
            <a:extLst>
              <a:ext uri="{FF2B5EF4-FFF2-40B4-BE49-F238E27FC236}">
                <a16:creationId xmlns:a16="http://schemas.microsoft.com/office/drawing/2014/main" id="{E8878955-25F3-F35A-D713-94E224FC83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3E6F0E-878A-D08C-7EC4-1D8D80ACEC32}"/>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242830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3149-12F4-5DFA-C176-673BF5690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D73887-37C9-0C95-3ADA-2713636C4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D94C64-0035-EE5E-52DB-93F5111C3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675B7-6D2B-3802-E4EE-6A9CBB9696C8}"/>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6" name="Footer Placeholder 5">
            <a:extLst>
              <a:ext uri="{FF2B5EF4-FFF2-40B4-BE49-F238E27FC236}">
                <a16:creationId xmlns:a16="http://schemas.microsoft.com/office/drawing/2014/main" id="{FC1F3958-48EE-08CA-46BD-6567B015D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16B16-F2E8-4F1A-1334-DB04D5DBB322}"/>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124041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0AE8-A098-454F-B066-41335A9FD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C1378-3494-802C-FED7-8A2473A4B0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A7EE6-75C2-5978-F5CB-7A81FF2CF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832B7C-E95B-3126-E09E-F08727BD5305}"/>
              </a:ext>
            </a:extLst>
          </p:cNvPr>
          <p:cNvSpPr>
            <a:spLocks noGrp="1"/>
          </p:cNvSpPr>
          <p:nvPr>
            <p:ph type="dt" sz="half" idx="10"/>
          </p:nvPr>
        </p:nvSpPr>
        <p:spPr/>
        <p:txBody>
          <a:bodyPr/>
          <a:lstStyle/>
          <a:p>
            <a:fld id="{3578D619-0570-45FC-8F6C-F8B85A087880}" type="datetimeFigureOut">
              <a:rPr lang="en-US" smtClean="0"/>
              <a:t>3/18/2024</a:t>
            </a:fld>
            <a:endParaRPr lang="en-US"/>
          </a:p>
        </p:txBody>
      </p:sp>
      <p:sp>
        <p:nvSpPr>
          <p:cNvPr id="6" name="Footer Placeholder 5">
            <a:extLst>
              <a:ext uri="{FF2B5EF4-FFF2-40B4-BE49-F238E27FC236}">
                <a16:creationId xmlns:a16="http://schemas.microsoft.com/office/drawing/2014/main" id="{7CA519CD-1973-93D8-7E49-61FED02BE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96147-EAFA-CFEF-4B57-FDFCAAE154C5}"/>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132973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66A61-264E-2B11-F646-B889DCDCB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E18B9-E784-B1A3-C256-A12720267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84514-DB3A-A455-8C25-D4590F51A0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8D619-0570-45FC-8F6C-F8B85A087880}" type="datetimeFigureOut">
              <a:rPr lang="en-US" smtClean="0"/>
              <a:t>3/18/2024</a:t>
            </a:fld>
            <a:endParaRPr lang="en-US"/>
          </a:p>
        </p:txBody>
      </p:sp>
      <p:sp>
        <p:nvSpPr>
          <p:cNvPr id="5" name="Footer Placeholder 4">
            <a:extLst>
              <a:ext uri="{FF2B5EF4-FFF2-40B4-BE49-F238E27FC236}">
                <a16:creationId xmlns:a16="http://schemas.microsoft.com/office/drawing/2014/main" id="{C4F812C3-8739-1D87-DB25-61FF7F98E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C43570-5C29-1673-7D89-C6CF2FBF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4AB40-AB6D-4B71-8AE6-05522D2C58C5}" type="slidenum">
              <a:rPr lang="en-US" smtClean="0"/>
              <a:t>‹#›</a:t>
            </a:fld>
            <a:endParaRPr lang="en-US"/>
          </a:p>
        </p:txBody>
      </p:sp>
    </p:spTree>
    <p:extLst>
      <p:ext uri="{BB962C8B-B14F-4D97-AF65-F5344CB8AC3E}">
        <p14:creationId xmlns:p14="http://schemas.microsoft.com/office/powerpoint/2010/main" val="48180688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A10A3-9FAC-52A1-A411-2B4192EDAE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68EB12-879E-D6AF-760F-CE8A31251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1D6F7-0DE5-D969-8C93-418B551CA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791377-9152-41ED-973A-6B6E4F8FDDF9}" type="datetimeFigureOut">
              <a:rPr lang="en-US" smtClean="0"/>
              <a:t>3/18/2024</a:t>
            </a:fld>
            <a:endParaRPr lang="en-US"/>
          </a:p>
        </p:txBody>
      </p:sp>
      <p:sp>
        <p:nvSpPr>
          <p:cNvPr id="5" name="Footer Placeholder 4">
            <a:extLst>
              <a:ext uri="{FF2B5EF4-FFF2-40B4-BE49-F238E27FC236}">
                <a16:creationId xmlns:a16="http://schemas.microsoft.com/office/drawing/2014/main" id="{717A7353-7B33-F66B-9F94-B88263697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F017A74-A6FA-07B6-8292-AEF52FFF6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D71F92-EC7A-479E-AE37-1317FBFE1AB8}" type="slidenum">
              <a:rPr lang="en-US" smtClean="0"/>
              <a:t>‹#›</a:t>
            </a:fld>
            <a:endParaRPr lang="en-US"/>
          </a:p>
        </p:txBody>
      </p:sp>
    </p:spTree>
    <p:extLst>
      <p:ext uri="{BB962C8B-B14F-4D97-AF65-F5344CB8AC3E}">
        <p14:creationId xmlns:p14="http://schemas.microsoft.com/office/powerpoint/2010/main" val="658415083"/>
      </p:ext>
    </p:extLst>
  </p:cSld>
  <p:clrMap bg1="lt1" tx1="dk1" bg2="lt2" tx2="dk2" accent1="accent1" accent2="accent2" accent3="accent3" accent4="accent4" accent5="accent5" accent6="accent6" hlink="hlink" folHlink="folHlink"/>
  <p:sldLayoutIdLst>
    <p:sldLayoutId id="21474839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3/18/2024</a:t>
            </a:fld>
            <a:endParaRPr lang="en-US" dirty="0"/>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dirty="0"/>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50" r:id="rId4"/>
    <p:sldLayoutId id="2147483649" r:id="rId5"/>
    <p:sldLayoutId id="2147483662" r:id="rId6"/>
    <p:sldLayoutId id="2147483663" r:id="rId7"/>
    <p:sldLayoutId id="2147483652" r:id="rId8"/>
    <p:sldLayoutId id="2147483666" r:id="rId9"/>
    <p:sldLayoutId id="2147483664" r:id="rId10"/>
    <p:sldLayoutId id="2147483665"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hyperlink" Target="https://en.wikipedia.org/wiki/Mobile_Bay"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www.hotdeals.com/coupons/dauphin-island-sea-lab-promo-cod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hyperlink" Target="https://en.wikipedia.org/wiki/Mobile_Bay"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2F7FE"/>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6195B5-C804-634A-48BB-FB31F69CF200}"/>
              </a:ext>
            </a:extLst>
          </p:cNvPr>
          <p:cNvSpPr/>
          <p:nvPr/>
        </p:nvSpPr>
        <p:spPr>
          <a:xfrm>
            <a:off x="0" y="3397694"/>
            <a:ext cx="12192000" cy="3564294"/>
          </a:xfrm>
          <a:prstGeom prst="rect">
            <a:avLst/>
          </a:prstGeom>
          <a:solidFill>
            <a:srgbClr val="0364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F1E1E-7DEB-87DB-D8CF-28F1E370319B}"/>
              </a:ext>
            </a:extLst>
          </p:cNvPr>
          <p:cNvSpPr>
            <a:spLocks noGrp="1"/>
          </p:cNvSpPr>
          <p:nvPr>
            <p:ph type="ctrTitle"/>
          </p:nvPr>
        </p:nvSpPr>
        <p:spPr>
          <a:xfrm>
            <a:off x="255318" y="3922388"/>
            <a:ext cx="11681347" cy="961567"/>
          </a:xfrm>
        </p:spPr>
        <p:txBody>
          <a:bodyPr>
            <a:noAutofit/>
          </a:bodyPr>
          <a:lstStyle/>
          <a:p>
            <a:pPr algn="ctr"/>
            <a:r>
              <a:rPr lang="en-US" sz="6600" b="1" dirty="0">
                <a:solidFill>
                  <a:schemeClr val="bg1"/>
                </a:solidFill>
                <a:latin typeface="Candara" panose="020E0502030303020204" pitchFamily="34" charset="0"/>
              </a:rPr>
              <a:t>Science Advisory Committee </a:t>
            </a:r>
          </a:p>
        </p:txBody>
      </p:sp>
      <p:sp>
        <p:nvSpPr>
          <p:cNvPr id="3" name="Subtitle 2">
            <a:extLst>
              <a:ext uri="{FF2B5EF4-FFF2-40B4-BE49-F238E27FC236}">
                <a16:creationId xmlns:a16="http://schemas.microsoft.com/office/drawing/2014/main" id="{D74240E7-0C72-1663-B358-0CDA57413C8F}"/>
              </a:ext>
            </a:extLst>
          </p:cNvPr>
          <p:cNvSpPr>
            <a:spLocks noGrp="1"/>
          </p:cNvSpPr>
          <p:nvPr>
            <p:ph type="subTitle" idx="1"/>
          </p:nvPr>
        </p:nvSpPr>
        <p:spPr>
          <a:xfrm>
            <a:off x="4643766" y="4861869"/>
            <a:ext cx="2904449" cy="488811"/>
          </a:xfrm>
        </p:spPr>
        <p:txBody>
          <a:bodyPr>
            <a:normAutofit/>
          </a:bodyPr>
          <a:lstStyle/>
          <a:p>
            <a:pPr algn="ctr"/>
            <a:r>
              <a:rPr lang="en-US" b="1" dirty="0">
                <a:solidFill>
                  <a:schemeClr val="bg1"/>
                </a:solidFill>
                <a:latin typeface="Candara" panose="020E0502030303020204" pitchFamily="34" charset="0"/>
              </a:rPr>
              <a:t>March 15</a:t>
            </a:r>
            <a:r>
              <a:rPr lang="en-US" b="1" baseline="30000" dirty="0">
                <a:solidFill>
                  <a:schemeClr val="bg1"/>
                </a:solidFill>
                <a:latin typeface="Candara" panose="020E0502030303020204" pitchFamily="34" charset="0"/>
              </a:rPr>
              <a:t>th</a:t>
            </a:r>
            <a:r>
              <a:rPr lang="en-US" b="1" dirty="0">
                <a:solidFill>
                  <a:schemeClr val="bg1"/>
                </a:solidFill>
                <a:latin typeface="Candara" panose="020E0502030303020204" pitchFamily="34" charset="0"/>
              </a:rPr>
              <a:t>, 2024</a:t>
            </a:r>
          </a:p>
        </p:txBody>
      </p:sp>
      <p:pic>
        <p:nvPicPr>
          <p:cNvPr id="1026" name="Picture 2">
            <a:extLst>
              <a:ext uri="{FF2B5EF4-FFF2-40B4-BE49-F238E27FC236}">
                <a16:creationId xmlns:a16="http://schemas.microsoft.com/office/drawing/2014/main" id="{FB9AFA33-E9E2-B257-1B92-51C4A5480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18" y="276922"/>
            <a:ext cx="2385969" cy="2385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FC19C2-E618-710A-3387-082ECF45E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618" y="276922"/>
            <a:ext cx="2904448" cy="2385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p&#10;&#10;Description automatically generated">
            <a:extLst>
              <a:ext uri="{FF2B5EF4-FFF2-40B4-BE49-F238E27FC236}">
                <a16:creationId xmlns:a16="http://schemas.microsoft.com/office/drawing/2014/main" id="{5653A107-C0AC-71A0-CAE6-9E09DE9AD43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465" r="14223" b="10188"/>
          <a:stretch/>
        </p:blipFill>
        <p:spPr>
          <a:xfrm>
            <a:off x="4643775" y="273752"/>
            <a:ext cx="2385969" cy="238913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8" name="Subtitle 2">
            <a:extLst>
              <a:ext uri="{FF2B5EF4-FFF2-40B4-BE49-F238E27FC236}">
                <a16:creationId xmlns:a16="http://schemas.microsoft.com/office/drawing/2014/main" id="{986C2E5F-6DDA-9BB7-F4D1-589A4513F66B}"/>
              </a:ext>
            </a:extLst>
          </p:cNvPr>
          <p:cNvSpPr txBox="1">
            <a:spLocks/>
          </p:cNvSpPr>
          <p:nvPr/>
        </p:nvSpPr>
        <p:spPr>
          <a:xfrm>
            <a:off x="2872263" y="5801909"/>
            <a:ext cx="6447453" cy="70884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chemeClr val="bg1"/>
                </a:solidFill>
                <a:latin typeface="Candara" panose="020E0502030303020204" pitchFamily="34" charset="0"/>
              </a:rPr>
              <a:t>In-person attendees: Please write your name and affiliation on the sign- in sheet</a:t>
            </a:r>
          </a:p>
          <a:p>
            <a:r>
              <a:rPr lang="en-US" sz="2000" b="1" dirty="0">
                <a:solidFill>
                  <a:schemeClr val="bg1"/>
                </a:solidFill>
                <a:latin typeface="Candara" panose="020E0502030303020204" pitchFamily="34" charset="0"/>
              </a:rPr>
              <a:t>Virtual attendees: Please type your name and affiliation in the chat</a:t>
            </a:r>
          </a:p>
        </p:txBody>
      </p:sp>
    </p:spTree>
    <p:extLst>
      <p:ext uri="{BB962C8B-B14F-4D97-AF65-F5344CB8AC3E}">
        <p14:creationId xmlns:p14="http://schemas.microsoft.com/office/powerpoint/2010/main" val="25817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2AC6BF3-BC7B-774F-D383-3CF6CBF9C0B1}"/>
              </a:ext>
            </a:extLst>
          </p:cNvPr>
          <p:cNvGraphicFramePr>
            <a:graphicFrameLocks noGrp="1"/>
          </p:cNvGraphicFramePr>
          <p:nvPr>
            <p:extLst>
              <p:ext uri="{D42A27DB-BD31-4B8C-83A1-F6EECF244321}">
                <p14:modId xmlns:p14="http://schemas.microsoft.com/office/powerpoint/2010/main" val="3336893363"/>
              </p:ext>
            </p:extLst>
          </p:nvPr>
        </p:nvGraphicFramePr>
        <p:xfrm>
          <a:off x="659295" y="339093"/>
          <a:ext cx="10873409" cy="6179813"/>
        </p:xfrm>
        <a:graphic>
          <a:graphicData uri="http://schemas.openxmlformats.org/drawingml/2006/table">
            <a:tbl>
              <a:tblPr/>
              <a:tblGrid>
                <a:gridCol w="5568167">
                  <a:extLst>
                    <a:ext uri="{9D8B030D-6E8A-4147-A177-3AD203B41FA5}">
                      <a16:colId xmlns:a16="http://schemas.microsoft.com/office/drawing/2014/main" val="2655774061"/>
                    </a:ext>
                  </a:extLst>
                </a:gridCol>
                <a:gridCol w="1895049">
                  <a:extLst>
                    <a:ext uri="{9D8B030D-6E8A-4147-A177-3AD203B41FA5}">
                      <a16:colId xmlns:a16="http://schemas.microsoft.com/office/drawing/2014/main" val="611009295"/>
                    </a:ext>
                  </a:extLst>
                </a:gridCol>
                <a:gridCol w="3410193">
                  <a:extLst>
                    <a:ext uri="{9D8B030D-6E8A-4147-A177-3AD203B41FA5}">
                      <a16:colId xmlns:a16="http://schemas.microsoft.com/office/drawing/2014/main" val="304049001"/>
                    </a:ext>
                  </a:extLst>
                </a:gridCol>
              </a:tblGrid>
              <a:tr h="1209434">
                <a:tc>
                  <a:txBody>
                    <a:bodyPr/>
                    <a:lstStyle/>
                    <a:p>
                      <a:pPr algn="ctr" fontAlgn="b"/>
                      <a:r>
                        <a:rPr lang="en-US" sz="2400" b="1" i="0" u="none" strike="noStrike" dirty="0">
                          <a:solidFill>
                            <a:srgbClr val="000000"/>
                          </a:solidFill>
                          <a:effectLst/>
                          <a:latin typeface="Calibri" panose="020F0502020204030204" pitchFamily="34" charset="0"/>
                        </a:rPr>
                        <a:t>Element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US" sz="2400" b="1" i="0" u="none" strike="noStrike" dirty="0">
                          <a:solidFill>
                            <a:srgbClr val="000000"/>
                          </a:solidFill>
                          <a:effectLst/>
                          <a:latin typeface="Calibri" panose="020F0502020204030204" pitchFamily="34" charset="0"/>
                        </a:rPr>
                        <a:t> Completion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US" sz="2400" b="1" i="0" u="none" strike="noStrike" dirty="0">
                          <a:solidFill>
                            <a:srgbClr val="000000"/>
                          </a:solidFill>
                          <a:effectLst/>
                          <a:latin typeface="Calibri" panose="020F0502020204030204" pitchFamily="34" charset="0"/>
                        </a:rPr>
                        <a:t>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90246063"/>
                  </a:ext>
                </a:extLst>
              </a:tr>
              <a:tr h="403145">
                <a:tc>
                  <a:txBody>
                    <a:bodyPr/>
                    <a:lstStyle/>
                    <a:p>
                      <a:pPr algn="ctr" fontAlgn="ctr"/>
                      <a:r>
                        <a:rPr lang="en-US" sz="2400" b="0" i="0" u="none" strike="noStrike" dirty="0">
                          <a:solidFill>
                            <a:srgbClr val="000000"/>
                          </a:solidFill>
                          <a:effectLst/>
                          <a:latin typeface="Calibri" panose="020F0502020204030204" pitchFamily="34" charset="0"/>
                        </a:rPr>
                        <a:t>Watershed Plan Assessment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9/30/2023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Complete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928577"/>
                  </a:ext>
                </a:extLst>
              </a:tr>
              <a:tr h="719717">
                <a:tc>
                  <a:txBody>
                    <a:bodyPr/>
                    <a:lstStyle/>
                    <a:p>
                      <a:pPr algn="ctr" fontAlgn="ctr"/>
                      <a:r>
                        <a:rPr lang="en-US" sz="2400" b="0" i="0" u="none" strike="noStrike" dirty="0">
                          <a:solidFill>
                            <a:srgbClr val="000000"/>
                          </a:solidFill>
                          <a:effectLst/>
                          <a:latin typeface="Calibri" panose="020F0502020204030204" pitchFamily="34" charset="0"/>
                        </a:rPr>
                        <a:t>CCMP Evaluation of Implementation Technical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9/30/2023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Complete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941355"/>
                  </a:ext>
                </a:extLst>
              </a:tr>
              <a:tr h="806289">
                <a:tc>
                  <a:txBody>
                    <a:bodyPr/>
                    <a:lstStyle/>
                    <a:p>
                      <a:pPr algn="ctr" fontAlgn="ctr"/>
                      <a:r>
                        <a:rPr lang="en-US" sz="2400" b="0" i="0" u="none" strike="noStrike">
                          <a:solidFill>
                            <a:srgbClr val="000000"/>
                          </a:solidFill>
                          <a:effectLst/>
                          <a:latin typeface="Calibri" panose="020F0502020204030204" pitchFamily="34" charset="0"/>
                        </a:rPr>
                        <a:t>Stressor Evaluation Technical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1/31/2024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Complete; on agenda at SAC mtg for review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1001128"/>
                  </a:ext>
                </a:extLst>
              </a:tr>
              <a:tr h="719717">
                <a:tc>
                  <a:txBody>
                    <a:bodyPr/>
                    <a:lstStyle/>
                    <a:p>
                      <a:pPr algn="ctr" fontAlgn="ctr"/>
                      <a:r>
                        <a:rPr lang="en-US" sz="2400" b="0" i="0" u="none" strike="noStrike">
                          <a:solidFill>
                            <a:srgbClr val="000000"/>
                          </a:solidFill>
                          <a:effectLst/>
                          <a:latin typeface="Calibri" panose="020F0502020204030204" pitchFamily="34" charset="0"/>
                        </a:rPr>
                        <a:t>Management Conference Organizational Assessment-Bylaws Update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3/31/2024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Complete</a:t>
                      </a:r>
                    </a:p>
                    <a:p>
                      <a:pPr algn="ctr" fontAlgn="ctr"/>
                      <a:endParaRPr lang="en-US" sz="2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357768"/>
                  </a:ext>
                </a:extLst>
              </a:tr>
              <a:tr h="403145">
                <a:tc>
                  <a:txBody>
                    <a:bodyPr/>
                    <a:lstStyle/>
                    <a:p>
                      <a:pPr algn="ctr" fontAlgn="ctr"/>
                      <a:r>
                        <a:rPr lang="en-US" sz="2400" b="0" i="0" u="none" strike="noStrike">
                          <a:solidFill>
                            <a:srgbClr val="000000"/>
                          </a:solidFill>
                          <a:effectLst/>
                          <a:latin typeface="Calibri" panose="020F0502020204030204" pitchFamily="34" charset="0"/>
                        </a:rPr>
                        <a:t>State of the Bays and Coast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6/30/2024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In Progress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5633348"/>
                  </a:ext>
                </a:extLst>
              </a:tr>
              <a:tr h="1209434">
                <a:tc>
                  <a:txBody>
                    <a:bodyPr/>
                    <a:lstStyle/>
                    <a:p>
                      <a:pPr algn="ctr" fontAlgn="ctr"/>
                      <a:r>
                        <a:rPr lang="en-US" sz="2400" b="0" i="0" u="none" strike="noStrike" dirty="0">
                          <a:solidFill>
                            <a:srgbClr val="000000"/>
                          </a:solidFill>
                          <a:effectLst/>
                          <a:latin typeface="Calibri" panose="020F0502020204030204" pitchFamily="34" charset="0"/>
                        </a:rPr>
                        <a:t>CCMP Development-Outreach, Strategies for each committee, Financing, Publication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6/30/2025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In Initial Planning; this will be a mix of in-house staff effort and support from contractor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024561"/>
                  </a:ext>
                </a:extLst>
              </a:tr>
              <a:tr h="403145">
                <a:tc>
                  <a:txBody>
                    <a:bodyPr/>
                    <a:lstStyle/>
                    <a:p>
                      <a:pPr algn="ctr" fontAlgn="ctr"/>
                      <a:r>
                        <a:rPr lang="en-US" sz="2400" b="0" i="0" u="none" strike="noStrike">
                          <a:solidFill>
                            <a:srgbClr val="000000"/>
                          </a:solidFill>
                          <a:effectLst/>
                          <a:latin typeface="Calibri" panose="020F0502020204030204" pitchFamily="34" charset="0"/>
                        </a:rPr>
                        <a:t>CCMP Comment Period and Approvals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9/30/2025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Calibri" panose="020F0502020204030204" pitchFamily="34" charset="0"/>
                        </a:rPr>
                        <a:t>Not Initiated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1669240"/>
                  </a:ext>
                </a:extLst>
              </a:tr>
            </a:tbl>
          </a:graphicData>
        </a:graphic>
      </p:graphicFrame>
    </p:spTree>
    <p:extLst>
      <p:ext uri="{BB962C8B-B14F-4D97-AF65-F5344CB8AC3E}">
        <p14:creationId xmlns:p14="http://schemas.microsoft.com/office/powerpoint/2010/main" val="150435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187F13-D985-A83D-80D1-ABA5D7A4AF3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47EE15-39C9-FED5-AEA5-000D53393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ADA5AB-7A15-3E9D-E10B-4AAE3F42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92EBE0B7-6C57-291E-18D8-9868716F8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2C7599-DA4C-D72E-06FF-C877253EA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F6C05D2-5010-8566-7976-53EDF1B5CB0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kern="1200" dirty="0">
                <a:solidFill>
                  <a:schemeClr val="tx1"/>
                </a:solidFill>
                <a:latin typeface="+mj-lt"/>
                <a:ea typeface="+mj-ea"/>
                <a:cs typeface="+mj-cs"/>
              </a:rPr>
              <a:t>SAC Task: EST Strategy</a:t>
            </a:r>
          </a:p>
        </p:txBody>
      </p:sp>
      <p:sp>
        <p:nvSpPr>
          <p:cNvPr id="3" name="Text Placeholder 2">
            <a:extLst>
              <a:ext uri="{FF2B5EF4-FFF2-40B4-BE49-F238E27FC236}">
                <a16:creationId xmlns:a16="http://schemas.microsoft.com/office/drawing/2014/main" id="{EAC56588-92B5-ECC1-6ED9-DA02147873B9}"/>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a:p>
            <a:pPr algn="ctr"/>
            <a:r>
              <a:rPr lang="en-US" sz="2400" i="1" kern="1200" dirty="0">
                <a:solidFill>
                  <a:schemeClr val="tx1"/>
                </a:solidFill>
                <a:latin typeface="+mn-lt"/>
                <a:ea typeface="+mn-ea"/>
                <a:cs typeface="+mn-cs"/>
              </a:rPr>
              <a:t>Dottie Byron and Steve Jon</a:t>
            </a:r>
            <a:r>
              <a:rPr lang="en-US" i="1" dirty="0">
                <a:solidFill>
                  <a:schemeClr val="tx1"/>
                </a:solidFill>
              </a:rPr>
              <a:t>es</a:t>
            </a:r>
            <a:endParaRPr lang="en-US" sz="2400" i="1"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9D861284-20DF-2D38-554A-37C3B6A5B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7A3623B4-8634-7390-7855-A180AEDB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05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187F13-D985-A83D-80D1-ABA5D7A4AF3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47EE15-39C9-FED5-AEA5-000D53393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ADA5AB-7A15-3E9D-E10B-4AAE3F42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92EBE0B7-6C57-291E-18D8-9868716F8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2C7599-DA4C-D72E-06FF-C877253EA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a:extLst>
              <a:ext uri="{FF2B5EF4-FFF2-40B4-BE49-F238E27FC236}">
                <a16:creationId xmlns:a16="http://schemas.microsoft.com/office/drawing/2014/main" id="{EAC56588-92B5-ECC1-6ED9-DA02147873B9}"/>
              </a:ext>
            </a:extLst>
          </p:cNvPr>
          <p:cNvSpPr>
            <a:spLocks noGrp="1"/>
          </p:cNvSpPr>
          <p:nvPr>
            <p:ph type="body" idx="1"/>
          </p:nvPr>
        </p:nvSpPr>
        <p:spPr>
          <a:xfrm>
            <a:off x="3917696" y="1574540"/>
            <a:ext cx="4636273" cy="3896139"/>
          </a:xfrm>
        </p:spPr>
        <p:txBody>
          <a:bodyPr vert="horz" lIns="91440" tIns="45720" rIns="91440" bIns="45720" rtlCol="0">
            <a:normAutofit fontScale="92500" lnSpcReduction="10000"/>
          </a:bodyPr>
          <a:lstStyle/>
          <a:p>
            <a:pPr marL="342900" indent="-342900">
              <a:lnSpc>
                <a:spcPct val="120000"/>
              </a:lnSpc>
              <a:buFont typeface="Arial" panose="020B0604020202020204" pitchFamily="34" charset="0"/>
              <a:buChar char="•"/>
            </a:pPr>
            <a:r>
              <a:rPr lang="en-US" sz="1800" dirty="0">
                <a:solidFill>
                  <a:schemeClr val="tx1"/>
                </a:solidFill>
              </a:rPr>
              <a:t>The SAC is charged with creating strategies for the next CCMP</a:t>
            </a:r>
          </a:p>
          <a:p>
            <a:pPr marL="342900" indent="-342900">
              <a:lnSpc>
                <a:spcPct val="120000"/>
              </a:lnSpc>
              <a:buFont typeface="Arial" panose="020B0604020202020204" pitchFamily="34" charset="0"/>
              <a:buChar char="•"/>
            </a:pPr>
            <a:r>
              <a:rPr lang="en-US" sz="1800" dirty="0">
                <a:solidFill>
                  <a:schemeClr val="tx1"/>
                </a:solidFill>
              </a:rPr>
              <a:t>Likely will need to form subcommittees / convene off-cycle meetings to flesh out ideas and descriptions for the strategies</a:t>
            </a:r>
          </a:p>
          <a:p>
            <a:pPr marL="342900" indent="-342900">
              <a:lnSpc>
                <a:spcPct val="120000"/>
              </a:lnSpc>
              <a:buFont typeface="Arial" panose="020B0604020202020204" pitchFamily="34" charset="0"/>
              <a:buChar char="•"/>
            </a:pPr>
            <a:r>
              <a:rPr lang="en-US" sz="1800" dirty="0">
                <a:solidFill>
                  <a:schemeClr val="tx1"/>
                </a:solidFill>
              </a:rPr>
              <a:t>Potentially developing a SAC committee strategy – which includes pillars of Ecosystem Status and Trends (EST), Ecosystem Restoration and Protection (ERP), Technical Assistance and Capacity-Building (TAC), and Education and Public Involvement (EPI) </a:t>
            </a:r>
          </a:p>
          <a:p>
            <a:pPr algn="ctr"/>
            <a:endParaRPr lang="en-US" sz="1800" i="1"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9D861284-20DF-2D38-554A-37C3B6A5B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7A3623B4-8634-7390-7855-A180AEDB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1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E8DBC5-EFAE-BF79-4426-4272BDEA260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4647EB-FAF3-A3F8-0D00-658AF3D30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C430EDF-4125-C2DC-9F77-9F9D538F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8F8AB8E8-CE19-E0C5-14F7-0BAEC868E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3F5062-3940-B6DE-05E4-5CA922FB8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C2C9C2C-7A22-649C-EB79-2466E9041202}"/>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kern="1200" dirty="0">
                <a:solidFill>
                  <a:schemeClr val="tx1"/>
                </a:solidFill>
                <a:latin typeface="+mj-lt"/>
                <a:ea typeface="+mj-ea"/>
                <a:cs typeface="+mj-cs"/>
              </a:rPr>
              <a:t>2018-2023 CCMP Evaluation Overview</a:t>
            </a:r>
          </a:p>
        </p:txBody>
      </p:sp>
      <p:sp>
        <p:nvSpPr>
          <p:cNvPr id="3" name="Text Placeholder 2">
            <a:extLst>
              <a:ext uri="{FF2B5EF4-FFF2-40B4-BE49-F238E27FC236}">
                <a16:creationId xmlns:a16="http://schemas.microsoft.com/office/drawing/2014/main" id="{678E44A1-E553-BF73-193A-D9FE2F193866}"/>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a:p>
            <a:pPr algn="ctr"/>
            <a:r>
              <a:rPr lang="en-US" i="1" dirty="0">
                <a:solidFill>
                  <a:schemeClr val="tx1"/>
                </a:solidFill>
              </a:rPr>
              <a:t>Blair Morrison</a:t>
            </a:r>
            <a:endParaRPr lang="en-US" sz="2400" i="1"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60523E48-8553-DEDF-A5C1-CB2D30555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08BC555F-9506-D650-526E-C69CDC19F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96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ctrTitle"/>
          </p:nvPr>
        </p:nvSpPr>
        <p:spPr>
          <a:xfrm>
            <a:off x="5184474" y="2949739"/>
            <a:ext cx="6261291" cy="2396686"/>
          </a:xfrm>
          <a:noFill/>
        </p:spPr>
        <p:txBody>
          <a:bodyPr anchor="b">
            <a:noAutofit/>
          </a:bodyPr>
          <a:lstStyle/>
          <a:p>
            <a:r>
              <a:rPr lang="en-US" sz="3600" dirty="0"/>
              <a:t>2018-2023 CCMP Evaluation:</a:t>
            </a:r>
            <a:br>
              <a:rPr lang="en-US" sz="3600" dirty="0"/>
            </a:br>
            <a:r>
              <a:rPr lang="en-US" sz="2800" dirty="0"/>
              <a:t>Overview and Recommendations</a:t>
            </a:r>
            <a:endParaRPr lang="en-US" sz="3600" dirty="0"/>
          </a:p>
        </p:txBody>
      </p:sp>
    </p:spTree>
    <p:extLst>
      <p:ext uri="{BB962C8B-B14F-4D97-AF65-F5344CB8AC3E}">
        <p14:creationId xmlns:p14="http://schemas.microsoft.com/office/powerpoint/2010/main" val="51742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609957" y="1119031"/>
            <a:ext cx="4384736" cy="4619938"/>
          </a:xfrm>
          <a:noFill/>
        </p:spPr>
        <p:txBody>
          <a:bodyPr>
            <a:noAutofit/>
          </a:bodyPr>
          <a:lstStyle/>
          <a:p>
            <a:r>
              <a:rPr lang="en-US" dirty="0"/>
              <a:t>EST Strategy</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5801708" y="554942"/>
            <a:ext cx="5552091" cy="5768220"/>
          </a:xfrm>
          <a:noFill/>
        </p:spPr>
        <p:txBody>
          <a:bodyPr>
            <a:normAutofit/>
          </a:bodyPr>
          <a:lstStyle/>
          <a:p>
            <a:r>
              <a:rPr lang="en-US" dirty="0"/>
              <a:t>EST 1: </a:t>
            </a:r>
            <a:r>
              <a:rPr lang="en-US" sz="1800" i="0" u="none" strike="noStrike" baseline="0" dirty="0">
                <a:solidFill>
                  <a:srgbClr val="000000"/>
                </a:solidFill>
              </a:rPr>
              <a:t>Increase availability and use of data related to how coastal ecosystems and their services respond to manmade stresses</a:t>
            </a:r>
          </a:p>
          <a:p>
            <a:r>
              <a:rPr lang="en-US" dirty="0"/>
              <a:t>EST 2: </a:t>
            </a:r>
            <a:r>
              <a:rPr lang="en-US" sz="1800" i="0" u="none" strike="noStrike" baseline="0" dirty="0">
                <a:solidFill>
                  <a:srgbClr val="000000"/>
                </a:solidFill>
              </a:rPr>
              <a:t>Establish a process for measuring, analyzing, and communicating change in marine, estuarine, and freshwater ecosystem conditions </a:t>
            </a:r>
            <a:endParaRPr lang="en-US" dirty="0"/>
          </a:p>
          <a:p>
            <a:r>
              <a:rPr lang="en-US" dirty="0"/>
              <a:t>EST 3: </a:t>
            </a:r>
            <a:r>
              <a:rPr lang="en-US" sz="1800" i="0" u="none" strike="noStrike" baseline="0" dirty="0">
                <a:solidFill>
                  <a:srgbClr val="000000"/>
                </a:solidFill>
              </a:rPr>
              <a:t>Model and predict connections between ecosystem condition and the ecosystem services people value </a:t>
            </a:r>
            <a:endParaRPr lang="en-US" dirty="0"/>
          </a:p>
          <a:p>
            <a:endParaRPr lang="en-US" dirty="0"/>
          </a:p>
        </p:txBody>
      </p:sp>
    </p:spTree>
    <p:extLst>
      <p:ext uri="{BB962C8B-B14F-4D97-AF65-F5344CB8AC3E}">
        <p14:creationId xmlns:p14="http://schemas.microsoft.com/office/powerpoint/2010/main" val="392072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838200" y="304803"/>
            <a:ext cx="10515600" cy="1472974"/>
          </a:xfrm>
          <a:noFill/>
        </p:spPr>
        <p:txBody>
          <a:bodyPr anchor="ctr"/>
          <a:lstStyle/>
          <a:p>
            <a:r>
              <a:rPr lang="en-US" dirty="0"/>
              <a:t>EST 1.1: </a:t>
            </a:r>
            <a:r>
              <a:rPr lang="en-US" sz="3200" b="0" i="0" u="none" strike="noStrike" baseline="0" dirty="0">
                <a:solidFill>
                  <a:srgbClr val="000000"/>
                </a:solidFill>
              </a:rPr>
              <a:t>Establish a data management and usage strategy </a:t>
            </a:r>
            <a:br>
              <a:rPr lang="en-US" sz="4400" b="0" i="0" u="none" strike="noStrike" baseline="0" dirty="0">
                <a:solidFill>
                  <a:srgbClr val="000000"/>
                </a:solidFill>
              </a:rPr>
            </a:br>
            <a:endParaRPr lang="en-US" dirty="0"/>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3"/>
          </p:nvPr>
        </p:nvSpPr>
        <p:spPr>
          <a:xfrm>
            <a:off x="838200" y="1838099"/>
            <a:ext cx="8012113" cy="4284889"/>
          </a:xfrm>
          <a:noFill/>
        </p:spPr>
        <p:txBody>
          <a:bodyPr vert="horz" lIns="91440" tIns="45720" rIns="91440" bIns="45720" rtlCol="0" anchor="t">
            <a:normAutofit/>
          </a:bodyPr>
          <a:lstStyle/>
          <a:p>
            <a:r>
              <a:rPr lang="en-US" sz="1800" b="0" i="0" u="none" strike="noStrike" baseline="0" dirty="0">
                <a:solidFill>
                  <a:srgbClr val="000000"/>
                </a:solidFill>
              </a:rPr>
              <a:t>To facilitate effective data management and use, MBNEP developed a Data Management and Usage Strategy. Through this strategy, all data generated through MBNEP activities, are to be: </a:t>
            </a:r>
          </a:p>
          <a:p>
            <a:pPr lvl="1"/>
            <a:r>
              <a:rPr lang="en-US" b="0" i="0" u="none" strike="noStrike" baseline="0" dirty="0">
                <a:solidFill>
                  <a:srgbClr val="000000"/>
                </a:solidFill>
              </a:rPr>
              <a:t>Assembled with standardized metadata and uploaded to the Dauphin Island Sea Lab (DISL) repository </a:t>
            </a:r>
          </a:p>
          <a:p>
            <a:pPr lvl="1"/>
            <a:r>
              <a:rPr lang="en-US" b="0" i="0" u="none" strike="noStrike" baseline="0" dirty="0">
                <a:solidFill>
                  <a:srgbClr val="000000"/>
                </a:solidFill>
              </a:rPr>
              <a:t>Identified using a unique digital object identifier (DOI), making them easily located and cited </a:t>
            </a:r>
          </a:p>
          <a:p>
            <a:pPr lvl="1"/>
            <a:r>
              <a:rPr lang="en-US" b="0" i="0" u="none" strike="noStrike" baseline="0" dirty="0">
                <a:solidFill>
                  <a:srgbClr val="000000"/>
                </a:solidFill>
              </a:rPr>
              <a:t>Made accessible for viewing and download through open online access</a:t>
            </a:r>
          </a:p>
          <a:p>
            <a:endParaRPr lang="en-US" dirty="0"/>
          </a:p>
        </p:txBody>
      </p:sp>
      <p:pic>
        <p:nvPicPr>
          <p:cNvPr id="5" name="Picture 4" descr="A blue fish with white text&#10;&#10;Description automatically generated">
            <a:extLst>
              <a:ext uri="{FF2B5EF4-FFF2-40B4-BE49-F238E27FC236}">
                <a16:creationId xmlns:a16="http://schemas.microsoft.com/office/drawing/2014/main" id="{806431C5-DEC9-262C-212A-821FF10D0A6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289" t="23916" r="7978" b="27605"/>
          <a:stretch/>
        </p:blipFill>
        <p:spPr>
          <a:xfrm>
            <a:off x="7566870" y="4747482"/>
            <a:ext cx="3476220" cy="1988878"/>
          </a:xfrm>
          <a:prstGeom prst="rect">
            <a:avLst/>
          </a:prstGeom>
        </p:spPr>
      </p:pic>
    </p:spTree>
    <p:extLst>
      <p:ext uri="{BB962C8B-B14F-4D97-AF65-F5344CB8AC3E}">
        <p14:creationId xmlns:p14="http://schemas.microsoft.com/office/powerpoint/2010/main" val="366667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838200" y="304803"/>
            <a:ext cx="10515600" cy="1472974"/>
          </a:xfrm>
          <a:noFill/>
        </p:spPr>
        <p:txBody>
          <a:bodyPr anchor="ctr"/>
          <a:lstStyle/>
          <a:p>
            <a:r>
              <a:rPr lang="en-US" dirty="0"/>
              <a:t>EST 1.1: Recommendations</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3"/>
          </p:nvPr>
        </p:nvSpPr>
        <p:spPr>
          <a:xfrm>
            <a:off x="838200" y="1838099"/>
            <a:ext cx="8012113" cy="4284889"/>
          </a:xfrm>
          <a:noFill/>
        </p:spPr>
        <p:txBody>
          <a:bodyPr vert="horz" lIns="91440" tIns="45720" rIns="91440" bIns="45720" rtlCol="0" anchor="t">
            <a:normAutofit/>
          </a:bodyPr>
          <a:lstStyle/>
          <a:p>
            <a:pPr marL="0" indent="0">
              <a:buNone/>
            </a:pPr>
            <a:r>
              <a:rPr lang="en-US" sz="1800" b="0" i="0" u="none" strike="noStrike" baseline="0" dirty="0">
                <a:solidFill>
                  <a:srgbClr val="000000"/>
                </a:solidFill>
              </a:rPr>
              <a:t>Continue to promote a consistent, widely-adopted Data Management Strategy (EST-1.1) for data generated by MBNEP projects, including pre- and post-construction monitoring and environmental data. Considerations could include: </a:t>
            </a:r>
          </a:p>
          <a:p>
            <a:r>
              <a:rPr lang="en-US" sz="1800" b="0" i="0" u="none" strike="noStrike" baseline="0" dirty="0">
                <a:solidFill>
                  <a:srgbClr val="000000"/>
                </a:solidFill>
              </a:rPr>
              <a:t>Assemble and upload data from completed projects to the DISL data repository</a:t>
            </a:r>
          </a:p>
          <a:p>
            <a:r>
              <a:rPr lang="en-US" sz="1800" b="0" i="0" u="none" strike="noStrike" baseline="0" dirty="0">
                <a:solidFill>
                  <a:srgbClr val="000000"/>
                </a:solidFill>
              </a:rPr>
              <a:t>Promote formal adoption of the Data Management Strategy by partners </a:t>
            </a:r>
          </a:p>
          <a:p>
            <a:r>
              <a:rPr lang="en-US" sz="1800" b="0" i="0" u="none" strike="noStrike" baseline="0" dirty="0">
                <a:solidFill>
                  <a:srgbClr val="000000"/>
                </a:solidFill>
              </a:rPr>
              <a:t>Require all new research and monitoring to follow the strategy </a:t>
            </a:r>
          </a:p>
          <a:p>
            <a:r>
              <a:rPr lang="en-US" sz="1800" b="0" i="0" u="none" strike="noStrike" baseline="0" dirty="0">
                <a:solidFill>
                  <a:srgbClr val="000000"/>
                </a:solidFill>
              </a:rPr>
              <a:t>Continue to task the Science Advisory Committee to lead this work</a:t>
            </a:r>
          </a:p>
          <a:p>
            <a:endParaRPr lang="en-US" dirty="0"/>
          </a:p>
        </p:txBody>
      </p:sp>
      <p:pic>
        <p:nvPicPr>
          <p:cNvPr id="5" name="Picture 4" descr="A blue background with white text&#10;&#10;Description automatically generated">
            <a:extLst>
              <a:ext uri="{FF2B5EF4-FFF2-40B4-BE49-F238E27FC236}">
                <a16:creationId xmlns:a16="http://schemas.microsoft.com/office/drawing/2014/main" id="{0168E6A1-7C08-C9E5-5899-0EDF777E8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633" y="5395618"/>
            <a:ext cx="4701768" cy="1157579"/>
          </a:xfrm>
          <a:prstGeom prst="rect">
            <a:avLst/>
          </a:prstGeom>
        </p:spPr>
      </p:pic>
    </p:spTree>
    <p:extLst>
      <p:ext uri="{BB962C8B-B14F-4D97-AF65-F5344CB8AC3E}">
        <p14:creationId xmlns:p14="http://schemas.microsoft.com/office/powerpoint/2010/main" val="348885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C1C3-0B14-EB62-B2BF-BBC42D5AF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2C844-6348-F88C-7A65-15C5C73AF1E2}"/>
              </a:ext>
            </a:extLst>
          </p:cNvPr>
          <p:cNvSpPr>
            <a:spLocks noGrp="1"/>
          </p:cNvSpPr>
          <p:nvPr>
            <p:ph type="title"/>
          </p:nvPr>
        </p:nvSpPr>
        <p:spPr>
          <a:xfrm>
            <a:off x="838200" y="304803"/>
            <a:ext cx="10515600" cy="1472974"/>
          </a:xfrm>
          <a:noFill/>
        </p:spPr>
        <p:txBody>
          <a:bodyPr anchor="ctr"/>
          <a:lstStyle/>
          <a:p>
            <a:r>
              <a:rPr lang="en-US" dirty="0"/>
              <a:t>EST 1.2: </a:t>
            </a:r>
            <a:r>
              <a:rPr lang="en-US" sz="2800" b="0" i="0" u="none" strike="noStrike" baseline="0" dirty="0">
                <a:solidFill>
                  <a:srgbClr val="000000"/>
                </a:solidFill>
              </a:rPr>
              <a:t>Maintain or improve existing level of monitoring and data analysis to assess trends in coastal ecosystem health at a watershed scale. </a:t>
            </a:r>
            <a:endParaRPr lang="en-US" dirty="0"/>
          </a:p>
        </p:txBody>
      </p:sp>
      <p:sp>
        <p:nvSpPr>
          <p:cNvPr id="3" name="Content Placeholder 2">
            <a:extLst>
              <a:ext uri="{FF2B5EF4-FFF2-40B4-BE49-F238E27FC236}">
                <a16:creationId xmlns:a16="http://schemas.microsoft.com/office/drawing/2014/main" id="{C04BEE40-65CC-FC29-76CB-55C5C21685EF}"/>
              </a:ext>
            </a:extLst>
          </p:cNvPr>
          <p:cNvSpPr>
            <a:spLocks noGrp="1"/>
          </p:cNvSpPr>
          <p:nvPr>
            <p:ph sz="quarter" idx="13"/>
          </p:nvPr>
        </p:nvSpPr>
        <p:spPr>
          <a:xfrm>
            <a:off x="838200" y="2081380"/>
            <a:ext cx="8012113" cy="4284889"/>
          </a:xfrm>
          <a:noFill/>
        </p:spPr>
        <p:txBody>
          <a:bodyPr vert="horz" lIns="91440" tIns="45720" rIns="91440" bIns="45720" rtlCol="0" anchor="t">
            <a:normAutofit fontScale="92500" lnSpcReduction="10000"/>
          </a:bodyPr>
          <a:lstStyle/>
          <a:p>
            <a:r>
              <a:rPr lang="en-US" sz="1800" b="0" i="0" u="none" strike="noStrike" baseline="0" dirty="0">
                <a:solidFill>
                  <a:srgbClr val="000000"/>
                </a:solidFill>
              </a:rPr>
              <a:t>In 2015, the MBNEP Science Advisory Committee developed a </a:t>
            </a:r>
            <a:r>
              <a:rPr lang="en-US" sz="1800" b="0" i="1" u="none" strike="noStrike" baseline="0" dirty="0" err="1">
                <a:solidFill>
                  <a:srgbClr val="000000"/>
                </a:solidFill>
              </a:rPr>
              <a:t>Subwatershed</a:t>
            </a:r>
            <a:r>
              <a:rPr lang="en-US" sz="1800" b="0" i="1" u="none" strike="noStrike" baseline="0" dirty="0">
                <a:solidFill>
                  <a:srgbClr val="000000"/>
                </a:solidFill>
              </a:rPr>
              <a:t> Restoration Monitoring Framework </a:t>
            </a:r>
            <a:r>
              <a:rPr lang="en-US" sz="1800" b="0" i="0" u="none" strike="noStrike" baseline="0" dirty="0">
                <a:solidFill>
                  <a:srgbClr val="000000"/>
                </a:solidFill>
              </a:rPr>
              <a:t>(MBNEP SAC 2015) consisting of protocols designed to standardize data collection for evaluating pre- and post-restoration efforts in Mobile and Baldwin Counties. </a:t>
            </a:r>
          </a:p>
          <a:p>
            <a:r>
              <a:rPr lang="en-US" sz="1800" b="0" i="0" u="none" strike="noStrike" baseline="0" dirty="0">
                <a:solidFill>
                  <a:srgbClr val="000000"/>
                </a:solidFill>
              </a:rPr>
              <a:t>The Framework recommends standardized monitoring procedures to help determine: </a:t>
            </a:r>
          </a:p>
          <a:p>
            <a:pPr lvl="1"/>
            <a:r>
              <a:rPr lang="en-US" sz="1400" b="0" i="0" u="none" strike="noStrike" baseline="0" dirty="0">
                <a:solidFill>
                  <a:srgbClr val="000000"/>
                </a:solidFill>
              </a:rPr>
              <a:t>Changes in water quality, flow, sedimentation, biology, and habitat quality and quantity resulting from watershed management plan implementation and restoration projects </a:t>
            </a:r>
          </a:p>
          <a:p>
            <a:pPr lvl="1"/>
            <a:r>
              <a:rPr lang="en-US" sz="1400" b="0" i="0" u="none" strike="noStrike" baseline="0" dirty="0">
                <a:solidFill>
                  <a:srgbClr val="000000"/>
                </a:solidFill>
              </a:rPr>
              <a:t>Relationships between ecosystem health indicators and ecosystem function and services </a:t>
            </a:r>
          </a:p>
          <a:p>
            <a:pPr lvl="1"/>
            <a:r>
              <a:rPr lang="en-US" sz="1400" b="0" i="0" u="none" strike="noStrike" baseline="0" dirty="0">
                <a:solidFill>
                  <a:srgbClr val="000000"/>
                </a:solidFill>
              </a:rPr>
              <a:t>The long-term status and trends in the watershed</a:t>
            </a:r>
            <a:r>
              <a:rPr lang="en-US" sz="1400" b="0" i="0" u="none" strike="noStrike" baseline="0" dirty="0">
                <a:solidFill>
                  <a:srgbClr val="000000"/>
                </a:solidFill>
                <a:latin typeface="Times New Roman" panose="02020603050405020304" pitchFamily="18" charset="0"/>
              </a:rPr>
              <a:t>. </a:t>
            </a:r>
          </a:p>
          <a:p>
            <a:r>
              <a:rPr lang="en-US" sz="1800" b="0" i="0" u="none" strike="noStrike" baseline="0" dirty="0">
                <a:solidFill>
                  <a:srgbClr val="000000"/>
                </a:solidFill>
              </a:rPr>
              <a:t>Since its development, the Monitoring Framework has been incorporated into new watershed management plans and restoration proposals and contracts, is included in all watershed planning packages for reference, and is followed in the collection of any pre- and post-restoration work funded through MBNEP sources. </a:t>
            </a:r>
            <a:endParaRPr lang="en-US" dirty="0"/>
          </a:p>
        </p:txBody>
      </p:sp>
    </p:spTree>
    <p:extLst>
      <p:ext uri="{BB962C8B-B14F-4D97-AF65-F5344CB8AC3E}">
        <p14:creationId xmlns:p14="http://schemas.microsoft.com/office/powerpoint/2010/main" val="2948490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C1C3-0B14-EB62-B2BF-BBC42D5AF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2C844-6348-F88C-7A65-15C5C73AF1E2}"/>
              </a:ext>
            </a:extLst>
          </p:cNvPr>
          <p:cNvSpPr>
            <a:spLocks noGrp="1"/>
          </p:cNvSpPr>
          <p:nvPr>
            <p:ph type="title"/>
          </p:nvPr>
        </p:nvSpPr>
        <p:spPr>
          <a:xfrm>
            <a:off x="838200" y="304803"/>
            <a:ext cx="10515600" cy="1472974"/>
          </a:xfrm>
          <a:noFill/>
        </p:spPr>
        <p:txBody>
          <a:bodyPr anchor="ctr"/>
          <a:lstStyle/>
          <a:p>
            <a:r>
              <a:rPr lang="en-US" dirty="0"/>
              <a:t>EST 1.2: Recommendations</a:t>
            </a:r>
          </a:p>
        </p:txBody>
      </p:sp>
      <p:sp>
        <p:nvSpPr>
          <p:cNvPr id="3" name="Content Placeholder 2">
            <a:extLst>
              <a:ext uri="{FF2B5EF4-FFF2-40B4-BE49-F238E27FC236}">
                <a16:creationId xmlns:a16="http://schemas.microsoft.com/office/drawing/2014/main" id="{C04BEE40-65CC-FC29-76CB-55C5C21685EF}"/>
              </a:ext>
            </a:extLst>
          </p:cNvPr>
          <p:cNvSpPr>
            <a:spLocks noGrp="1"/>
          </p:cNvSpPr>
          <p:nvPr>
            <p:ph sz="quarter" idx="13"/>
          </p:nvPr>
        </p:nvSpPr>
        <p:spPr>
          <a:xfrm>
            <a:off x="838200" y="1838099"/>
            <a:ext cx="8012113" cy="4284889"/>
          </a:xfrm>
          <a:noFill/>
        </p:spPr>
        <p:txBody>
          <a:bodyPr vert="horz" lIns="91440" tIns="45720" rIns="91440" bIns="45720" rtlCol="0" anchor="t">
            <a:normAutofit fontScale="92500" lnSpcReduction="10000"/>
          </a:bodyPr>
          <a:lstStyle/>
          <a:p>
            <a:pPr marL="0" indent="0">
              <a:buNone/>
            </a:pPr>
            <a:r>
              <a:rPr lang="en-US" sz="1800" b="0" i="0" u="none" strike="noStrike" baseline="0" dirty="0">
                <a:solidFill>
                  <a:srgbClr val="000000"/>
                </a:solidFill>
              </a:rPr>
              <a:t>Continue to promote, update, and adapt the Monitoring Framework (EST-1.2). Priorities could include: </a:t>
            </a:r>
          </a:p>
          <a:p>
            <a:r>
              <a:rPr lang="en-US" sz="1800" b="0" i="0" u="none" strike="noStrike" baseline="0" dirty="0">
                <a:solidFill>
                  <a:srgbClr val="000000"/>
                </a:solidFill>
              </a:rPr>
              <a:t>Develop a data sharing/data user agreement that is mindful of both academia and resource management data considerations. Convene a SAC subcommittee to further evaluate the needs of all parties. </a:t>
            </a:r>
          </a:p>
          <a:p>
            <a:r>
              <a:rPr lang="en-US" sz="1800" b="0" i="0" u="none" strike="noStrike" baseline="0" dirty="0">
                <a:solidFill>
                  <a:srgbClr val="000000"/>
                </a:solidFill>
              </a:rPr>
              <a:t>Continue to evaluate and refine the Framework to ensure consistency with other monitoring guidelines throughout the Gulf of Mexico, including those developed by Gulf of Mexico Alliance, The National Oceanic and Atmospheric Administration, and the Gulf of Mexico Coastal Ocean Observing System. </a:t>
            </a:r>
          </a:p>
          <a:p>
            <a:r>
              <a:rPr lang="en-US" sz="1800" b="0" i="0" u="none" strike="noStrike" baseline="0" dirty="0">
                <a:solidFill>
                  <a:srgbClr val="000000"/>
                </a:solidFill>
              </a:rPr>
              <a:t>Continue to update older watershed management plans to follow the Monitoring Framework. MBNEP should also update the Framework, possibly with the assistance of Alabama Water Watch, to promote best practices for the collection and use of volunteer monitoring data</a:t>
            </a:r>
          </a:p>
          <a:p>
            <a:r>
              <a:rPr lang="en-US" sz="1800" b="0" i="0" u="none" strike="noStrike" baseline="0" dirty="0">
                <a:solidFill>
                  <a:srgbClr val="000000"/>
                </a:solidFill>
              </a:rPr>
              <a:t>Update the Monitoring Framework to incorporate volunteer monitoring data. </a:t>
            </a:r>
          </a:p>
          <a:p>
            <a:endParaRPr lang="en-US" dirty="0"/>
          </a:p>
        </p:txBody>
      </p:sp>
      <p:sp>
        <p:nvSpPr>
          <p:cNvPr id="4" name="Explosion: 8 Points 3">
            <a:extLst>
              <a:ext uri="{FF2B5EF4-FFF2-40B4-BE49-F238E27FC236}">
                <a16:creationId xmlns:a16="http://schemas.microsoft.com/office/drawing/2014/main" id="{5C4900AE-1C8D-1485-D0DD-4471760B7155}"/>
              </a:ext>
            </a:extLst>
          </p:cNvPr>
          <p:cNvSpPr/>
          <p:nvPr/>
        </p:nvSpPr>
        <p:spPr>
          <a:xfrm>
            <a:off x="9076888" y="1140904"/>
            <a:ext cx="2818701" cy="2030136"/>
          </a:xfrm>
          <a:prstGeom prst="irregularSeal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Upcoming opportunities!</a:t>
            </a:r>
          </a:p>
        </p:txBody>
      </p:sp>
    </p:spTree>
    <p:extLst>
      <p:ext uri="{BB962C8B-B14F-4D97-AF65-F5344CB8AC3E}">
        <p14:creationId xmlns:p14="http://schemas.microsoft.com/office/powerpoint/2010/main" val="70305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8A00-D521-3C58-6783-28AC15A715B9}"/>
              </a:ext>
            </a:extLst>
          </p:cNvPr>
          <p:cNvSpPr>
            <a:spLocks noGrp="1"/>
          </p:cNvSpPr>
          <p:nvPr>
            <p:ph type="title"/>
          </p:nvPr>
        </p:nvSpPr>
        <p:spPr>
          <a:xfrm>
            <a:off x="838200" y="18046"/>
            <a:ext cx="10515600" cy="1325563"/>
          </a:xfrm>
        </p:spPr>
        <p:txBody>
          <a:bodyPr/>
          <a:lstStyle/>
          <a:p>
            <a:r>
              <a:rPr lang="en-US" dirty="0">
                <a:solidFill>
                  <a:srgbClr val="036477"/>
                </a:solidFill>
                <a:latin typeface="Candara" panose="020E0502030303020204" pitchFamily="34" charset="0"/>
              </a:rPr>
              <a:t>Today’s Agenda</a:t>
            </a:r>
          </a:p>
        </p:txBody>
      </p:sp>
      <p:sp>
        <p:nvSpPr>
          <p:cNvPr id="3" name="Content Placeholder 2">
            <a:extLst>
              <a:ext uri="{FF2B5EF4-FFF2-40B4-BE49-F238E27FC236}">
                <a16:creationId xmlns:a16="http://schemas.microsoft.com/office/drawing/2014/main" id="{C2FB965F-2870-3E9F-80BB-0911E115B155}"/>
              </a:ext>
            </a:extLst>
          </p:cNvPr>
          <p:cNvSpPr>
            <a:spLocks noGrp="1"/>
          </p:cNvSpPr>
          <p:nvPr>
            <p:ph idx="1"/>
          </p:nvPr>
        </p:nvSpPr>
        <p:spPr>
          <a:xfrm>
            <a:off x="838200" y="1175657"/>
            <a:ext cx="10515600" cy="5281128"/>
          </a:xfrm>
        </p:spPr>
        <p:txBody>
          <a:bodyPr numCol="2" spcCol="457200">
            <a:normAutofit/>
          </a:bodyPr>
          <a:lstStyle/>
          <a:p>
            <a:pPr>
              <a:lnSpc>
                <a:spcPct val="100000"/>
              </a:lnSpc>
            </a:pPr>
            <a:r>
              <a:rPr lang="en-US" sz="1800" dirty="0">
                <a:latin typeface="Candara" panose="020E0502030303020204" pitchFamily="34" charset="0"/>
              </a:rPr>
              <a:t>Welcome Back - </a:t>
            </a:r>
            <a:r>
              <a:rPr lang="en-US" sz="1800" i="1" dirty="0">
                <a:latin typeface="Candara" panose="020E0502030303020204" pitchFamily="34" charset="0"/>
              </a:rPr>
              <a:t>SAC Co-chairs Dottie Byron and Steve Jones</a:t>
            </a:r>
          </a:p>
          <a:p>
            <a:pPr>
              <a:lnSpc>
                <a:spcPct val="100000"/>
              </a:lnSpc>
            </a:pPr>
            <a:r>
              <a:rPr lang="en-US" sz="1800" dirty="0">
                <a:latin typeface="Candara" panose="020E0502030303020204" pitchFamily="34" charset="0"/>
              </a:rPr>
              <a:t>Facilitation Introduction</a:t>
            </a:r>
          </a:p>
          <a:p>
            <a:pPr>
              <a:lnSpc>
                <a:spcPct val="100000"/>
              </a:lnSpc>
            </a:pPr>
            <a:r>
              <a:rPr lang="en-US" sz="1800" dirty="0">
                <a:latin typeface="Candara" panose="020E0502030303020204" pitchFamily="34" charset="0"/>
              </a:rPr>
              <a:t>Review and Approval of Minutes</a:t>
            </a:r>
          </a:p>
          <a:p>
            <a:pPr>
              <a:lnSpc>
                <a:spcPct val="100000"/>
              </a:lnSpc>
            </a:pP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Old Business</a:t>
            </a:r>
          </a:p>
          <a:p>
            <a:pPr lvl="1">
              <a:lnSpc>
                <a:spcPct val="100000"/>
              </a:lnSpc>
            </a:pPr>
            <a:r>
              <a:rPr lang="en-US" sz="1400" b="1"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Stressor Evaluation: introduction of process for review</a:t>
            </a:r>
            <a:r>
              <a:rPr lang="en-US" sz="14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 – Blair Morrison, MBNEP</a:t>
            </a:r>
          </a:p>
          <a:p>
            <a:pPr>
              <a:lnSpc>
                <a:spcPct val="100000"/>
              </a:lnSpc>
            </a:pP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Updates and Presentations </a:t>
            </a:r>
          </a:p>
          <a:p>
            <a:pPr lvl="1">
              <a:lnSpc>
                <a:spcPct val="100000"/>
              </a:lnSpc>
            </a:pPr>
            <a:r>
              <a:rPr lang="en-US" sz="1400" b="1"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Timeline of CCMP rewrite – </a:t>
            </a:r>
            <a:r>
              <a:rPr lang="en-US" sz="14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Roberta Swann, MBNEP</a:t>
            </a:r>
          </a:p>
          <a:p>
            <a:pPr lvl="1">
              <a:lnSpc>
                <a:spcPct val="100000"/>
              </a:lnSpc>
            </a:pPr>
            <a:r>
              <a:rPr lang="en-US" sz="1400" b="1"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SAC tasks - development of EST strategy - </a:t>
            </a:r>
            <a:r>
              <a:rPr lang="en-US" sz="14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Dottie Byron and Steve Jones</a:t>
            </a:r>
          </a:p>
          <a:p>
            <a:pPr lvl="1">
              <a:lnSpc>
                <a:spcPct val="100000"/>
              </a:lnSpc>
            </a:pPr>
            <a:r>
              <a:rPr lang="en-US" sz="1400" b="1"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Overview of 2018-2023 CCMP evaluation and recommendations - </a:t>
            </a:r>
            <a:r>
              <a:rPr lang="en-US" sz="14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Blair Morrison</a:t>
            </a:r>
          </a:p>
          <a:p>
            <a:pPr lvl="2">
              <a:lnSpc>
                <a:spcPct val="100000"/>
              </a:lnSpc>
            </a:pPr>
            <a:r>
              <a:rPr lang="en-US" sz="11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Discussion questions and considerations</a:t>
            </a:r>
          </a:p>
          <a:p>
            <a:pPr lvl="2">
              <a:lnSpc>
                <a:spcPct val="100000"/>
              </a:lnSpc>
            </a:pPr>
            <a:r>
              <a:rPr lang="en-US" sz="11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Development of subcommittees?</a:t>
            </a:r>
            <a:endParaRPr lang="en-US" sz="140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lvl="1">
              <a:lnSpc>
                <a:spcPct val="100000"/>
              </a:lnSpc>
            </a:pPr>
            <a:r>
              <a:rPr lang="en-US" sz="1400" b="1"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Small group brainstorming, discussion, and report-out of ideas for updated SAC strategy</a:t>
            </a:r>
          </a:p>
          <a:p>
            <a:pPr>
              <a:lnSpc>
                <a:spcPct val="100000"/>
              </a:lnSpc>
            </a:pPr>
            <a:r>
              <a:rPr lang="en-US" sz="1800" dirty="0">
                <a:latin typeface="Candara" panose="020E0502030303020204" pitchFamily="34" charset="0"/>
              </a:rPr>
              <a:t>Announcements</a:t>
            </a:r>
          </a:p>
          <a:p>
            <a:pPr lvl="1">
              <a:lnSpc>
                <a:spcPct val="100000"/>
              </a:lnSpc>
            </a:pPr>
            <a:r>
              <a:rPr lang="en-US" sz="1400" b="1" dirty="0">
                <a:latin typeface="Candara" panose="020E0502030303020204" pitchFamily="34" charset="0"/>
              </a:rPr>
              <a:t>Upcoming Monitoring Summit </a:t>
            </a:r>
            <a:r>
              <a:rPr lang="en-US" sz="1400" dirty="0">
                <a:latin typeface="Candara" panose="020E0502030303020204" pitchFamily="34" charset="0"/>
              </a:rPr>
              <a:t>– Blair Morrison</a:t>
            </a:r>
          </a:p>
          <a:p>
            <a:pPr lvl="2">
              <a:lnSpc>
                <a:spcPct val="100000"/>
              </a:lnSpc>
            </a:pPr>
            <a:r>
              <a:rPr lang="en-US" sz="1000" dirty="0">
                <a:latin typeface="Candara" panose="020E0502030303020204" pitchFamily="34" charset="0"/>
              </a:rPr>
              <a:t>Planning committee, revisit of the </a:t>
            </a:r>
            <a:r>
              <a:rPr lang="en-US" sz="1000" dirty="0" err="1">
                <a:latin typeface="Candara" panose="020E0502030303020204" pitchFamily="34" charset="0"/>
              </a:rPr>
              <a:t>Subwatershed</a:t>
            </a:r>
            <a:r>
              <a:rPr lang="en-US" sz="1000" dirty="0">
                <a:latin typeface="Candara" panose="020E0502030303020204" pitchFamily="34" charset="0"/>
              </a:rPr>
              <a:t> Monitoring Framework</a:t>
            </a:r>
          </a:p>
          <a:p>
            <a:pPr lvl="1">
              <a:lnSpc>
                <a:spcPct val="100000"/>
              </a:lnSpc>
            </a:pPr>
            <a:r>
              <a:rPr lang="en-US" sz="1400" b="1" dirty="0">
                <a:latin typeface="Candara" panose="020E0502030303020204" pitchFamily="34" charset="0"/>
              </a:rPr>
              <a:t>Off-cycle State of the Bay Workshop </a:t>
            </a:r>
            <a:r>
              <a:rPr lang="en-US" sz="1400" dirty="0">
                <a:latin typeface="Candara" panose="020E0502030303020204" pitchFamily="34" charset="0"/>
              </a:rPr>
              <a:t>– Chris Warn, Environmental Science Associates</a:t>
            </a:r>
          </a:p>
          <a:p>
            <a:pPr lvl="2">
              <a:lnSpc>
                <a:spcPct val="100000"/>
              </a:lnSpc>
            </a:pPr>
            <a:r>
              <a:rPr lang="en-US" sz="1000" dirty="0">
                <a:latin typeface="Candara" panose="020E0502030303020204" pitchFamily="34" charset="0"/>
              </a:rPr>
              <a:t>Registration coming shortly</a:t>
            </a:r>
          </a:p>
          <a:p>
            <a:pPr>
              <a:lnSpc>
                <a:spcPct val="100000"/>
              </a:lnSpc>
            </a:pPr>
            <a:r>
              <a:rPr lang="en-US" sz="1800" dirty="0">
                <a:latin typeface="Candara" panose="020E0502030303020204" pitchFamily="34" charset="0"/>
              </a:rPr>
              <a:t>Adjourn</a:t>
            </a:r>
          </a:p>
        </p:txBody>
      </p:sp>
    </p:spTree>
    <p:extLst>
      <p:ext uri="{BB962C8B-B14F-4D97-AF65-F5344CB8AC3E}">
        <p14:creationId xmlns:p14="http://schemas.microsoft.com/office/powerpoint/2010/main" val="427351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0B175-2E00-852C-6BA9-A0CC9A567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BC593-B973-E3BF-FC5A-68740846E648}"/>
              </a:ext>
            </a:extLst>
          </p:cNvPr>
          <p:cNvSpPr>
            <a:spLocks noGrp="1"/>
          </p:cNvSpPr>
          <p:nvPr>
            <p:ph type="title"/>
          </p:nvPr>
        </p:nvSpPr>
        <p:spPr>
          <a:xfrm>
            <a:off x="838200" y="304803"/>
            <a:ext cx="10515600" cy="1472974"/>
          </a:xfrm>
          <a:noFill/>
        </p:spPr>
        <p:txBody>
          <a:bodyPr anchor="ctr"/>
          <a:lstStyle/>
          <a:p>
            <a:r>
              <a:rPr lang="en-US" dirty="0"/>
              <a:t>EST 1.3: </a:t>
            </a:r>
            <a:r>
              <a:rPr lang="en-US" sz="2800" b="0" i="0" u="none" strike="noStrike" baseline="0" dirty="0">
                <a:solidFill>
                  <a:srgbClr val="000000"/>
                </a:solidFill>
              </a:rPr>
              <a:t>Promote consistent system-wide monitoring to assess trends in coastal ecosystem health</a:t>
            </a:r>
            <a:endParaRPr lang="en-US" dirty="0"/>
          </a:p>
        </p:txBody>
      </p:sp>
      <p:sp>
        <p:nvSpPr>
          <p:cNvPr id="3" name="Content Placeholder 2">
            <a:extLst>
              <a:ext uri="{FF2B5EF4-FFF2-40B4-BE49-F238E27FC236}">
                <a16:creationId xmlns:a16="http://schemas.microsoft.com/office/drawing/2014/main" id="{7CED0B5C-47A7-7F23-ED7F-AAF25160DC6C}"/>
              </a:ext>
            </a:extLst>
          </p:cNvPr>
          <p:cNvSpPr>
            <a:spLocks noGrp="1"/>
          </p:cNvSpPr>
          <p:nvPr>
            <p:ph sz="quarter" idx="13"/>
          </p:nvPr>
        </p:nvSpPr>
        <p:spPr>
          <a:xfrm>
            <a:off x="838200" y="1862355"/>
            <a:ext cx="10008765" cy="4798504"/>
          </a:xfrm>
          <a:noFill/>
        </p:spPr>
        <p:txBody>
          <a:bodyPr vert="horz" lIns="91440" tIns="45720" rIns="91440" bIns="45720" numCol="2" rtlCol="0" anchor="t">
            <a:normAutofit fontScale="92500" lnSpcReduction="10000"/>
          </a:bodyPr>
          <a:lstStyle/>
          <a:p>
            <a:r>
              <a:rPr lang="en-US" sz="1400" b="0" i="0" u="none" strike="noStrike" baseline="0" dirty="0">
                <a:solidFill>
                  <a:srgbClr val="000000"/>
                </a:solidFill>
              </a:rPr>
              <a:t>Sediment studies - </a:t>
            </a:r>
            <a:r>
              <a:rPr lang="en-US" sz="1400" b="0" i="0" u="none" strike="noStrike" baseline="0" dirty="0" err="1">
                <a:solidFill>
                  <a:srgbClr val="000000"/>
                </a:solidFill>
              </a:rPr>
              <a:t>D’Olive</a:t>
            </a:r>
            <a:r>
              <a:rPr lang="en-US" sz="1400" b="0" i="0" u="none" strike="noStrike" baseline="0" dirty="0">
                <a:solidFill>
                  <a:srgbClr val="000000"/>
                </a:solidFill>
              </a:rPr>
              <a:t>, Fowl River, Bayou La </a:t>
            </a:r>
            <a:r>
              <a:rPr lang="en-US" sz="1400" b="0" i="0" u="none" strike="noStrike" baseline="0" dirty="0" err="1">
                <a:solidFill>
                  <a:srgbClr val="000000"/>
                </a:solidFill>
              </a:rPr>
              <a:t>Batre</a:t>
            </a:r>
            <a:r>
              <a:rPr lang="en-US" sz="1400" b="0" i="0" u="none" strike="noStrike" baseline="0" dirty="0">
                <a:solidFill>
                  <a:srgbClr val="000000"/>
                </a:solidFill>
              </a:rPr>
              <a:t>, West Fowl River, and Deer River watersheds and the Dog River, Bon </a:t>
            </a:r>
            <a:r>
              <a:rPr lang="en-US" sz="1400" b="0" i="0" u="none" strike="noStrike" baseline="0" dirty="0" err="1">
                <a:solidFill>
                  <a:srgbClr val="000000"/>
                </a:solidFill>
              </a:rPr>
              <a:t>Secour</a:t>
            </a:r>
            <a:r>
              <a:rPr lang="en-US" sz="1400" b="0" i="0" u="none" strike="noStrike" baseline="0" dirty="0">
                <a:solidFill>
                  <a:srgbClr val="000000"/>
                </a:solidFill>
              </a:rPr>
              <a:t> River, Weeks Bay, Wolf Bay, Eastern Shore, and Mobile-Tensaw-Apalachee watershed complexes. </a:t>
            </a:r>
          </a:p>
          <a:p>
            <a:r>
              <a:rPr lang="en-US" sz="1400" b="0" i="0" u="none" strike="noStrike" baseline="0" dirty="0">
                <a:solidFill>
                  <a:srgbClr val="000000"/>
                </a:solidFill>
              </a:rPr>
              <a:t>Hydrologic models - Bon </a:t>
            </a:r>
            <a:r>
              <a:rPr lang="en-US" sz="1400" b="0" i="0" u="none" strike="noStrike" baseline="0" dirty="0" err="1">
                <a:solidFill>
                  <a:srgbClr val="000000"/>
                </a:solidFill>
              </a:rPr>
              <a:t>Secour</a:t>
            </a:r>
            <a:r>
              <a:rPr lang="en-US" sz="1400" b="0" i="0" u="none" strike="noStrike" baseline="0" dirty="0">
                <a:solidFill>
                  <a:srgbClr val="000000"/>
                </a:solidFill>
              </a:rPr>
              <a:t>, Wolf Bay, Dog River, Bayou La </a:t>
            </a:r>
            <a:r>
              <a:rPr lang="en-US" sz="1400" b="0" i="0" u="none" strike="noStrike" baseline="0" dirty="0" err="1">
                <a:solidFill>
                  <a:srgbClr val="000000"/>
                </a:solidFill>
              </a:rPr>
              <a:t>Batre</a:t>
            </a:r>
            <a:r>
              <a:rPr lang="en-US" sz="1400" b="0" i="0" u="none" strike="noStrike" baseline="0" dirty="0">
                <a:solidFill>
                  <a:srgbClr val="000000"/>
                </a:solidFill>
              </a:rPr>
              <a:t>, Fowl River, West Fowl River, and Tensaw East and West watersheds, and the 12 Mile Creek sub-watershed. </a:t>
            </a:r>
            <a:endParaRPr lang="en-US" sz="1400" dirty="0">
              <a:solidFill>
                <a:srgbClr val="000000"/>
              </a:solidFill>
            </a:endParaRPr>
          </a:p>
          <a:p>
            <a:r>
              <a:rPr lang="en-US" sz="1400" b="0" i="0" u="none" strike="noStrike" baseline="0" dirty="0">
                <a:solidFill>
                  <a:srgbClr val="000000"/>
                </a:solidFill>
              </a:rPr>
              <a:t>ADEM maintains an extensive network of 317 environmental monitoring locations in the MBNEP study area, with 154 sites within Baldwin County and adjacent waters, 163 in Mobile County and adjacent waters, and seven in open ocean locations</a:t>
            </a:r>
          </a:p>
          <a:p>
            <a:r>
              <a:rPr lang="en-US" sz="1400" dirty="0">
                <a:solidFill>
                  <a:srgbClr val="000000"/>
                </a:solidFill>
              </a:rPr>
              <a:t>Local </a:t>
            </a:r>
            <a:r>
              <a:rPr lang="en-US" sz="1400" i="1" dirty="0">
                <a:solidFill>
                  <a:srgbClr val="000000"/>
                </a:solidFill>
              </a:rPr>
              <a:t>Enterococci</a:t>
            </a:r>
            <a:r>
              <a:rPr lang="en-US" sz="1400" dirty="0">
                <a:solidFill>
                  <a:srgbClr val="000000"/>
                </a:solidFill>
              </a:rPr>
              <a:t>/ </a:t>
            </a:r>
            <a:r>
              <a:rPr lang="en-US" sz="1400" i="1" dirty="0">
                <a:solidFill>
                  <a:srgbClr val="000000"/>
                </a:solidFill>
              </a:rPr>
              <a:t>E. coli </a:t>
            </a:r>
            <a:r>
              <a:rPr lang="en-US" sz="1400" dirty="0">
                <a:solidFill>
                  <a:srgbClr val="000000"/>
                </a:solidFill>
              </a:rPr>
              <a:t>Bacterial monitoring is implemented by ADEM Beach Monitoring Program, Mobile Baykeeper, and AL Water Watch</a:t>
            </a:r>
          </a:p>
          <a:p>
            <a:r>
              <a:rPr lang="en-US" sz="1400" b="0" i="0" u="none" strike="noStrike" baseline="0" dirty="0">
                <a:solidFill>
                  <a:srgbClr val="000000"/>
                </a:solidFill>
              </a:rPr>
              <a:t>SAV monitoring surveys have occurred in 2002, 2005, 2008–2009, and 2015.</a:t>
            </a:r>
          </a:p>
          <a:p>
            <a:r>
              <a:rPr lang="en-US" sz="1400" b="0" i="0" u="none" strike="noStrike" baseline="0" dirty="0">
                <a:solidFill>
                  <a:srgbClr val="000000"/>
                </a:solidFill>
              </a:rPr>
              <a:t>Alabama Department of Conservation and Natural Resources Marine Resources Division (AMRD) monitors Alabama’s public oyster reefs annually using divers to count oysters along transects</a:t>
            </a:r>
          </a:p>
          <a:p>
            <a:r>
              <a:rPr lang="en-US" sz="1400" b="0" i="0" u="none" strike="noStrike" baseline="0" dirty="0">
                <a:solidFill>
                  <a:srgbClr val="000000"/>
                </a:solidFill>
              </a:rPr>
              <a:t>MBNEP funded a groundwater quality study of the surficial aquifer discharging into Little Lagoon as part of watershed planning in the Gulf Frontal Watershed. </a:t>
            </a:r>
          </a:p>
          <a:p>
            <a:r>
              <a:rPr lang="en-US" sz="1400" b="0" i="0" u="none" strike="noStrike" baseline="0" dirty="0">
                <a:solidFill>
                  <a:srgbClr val="000000"/>
                </a:solidFill>
              </a:rPr>
              <a:t>Volunteers actively monitor almost 100 sites in coastal Alabama, focusing on Dog River, Fowl River, Wolf Bay, Weeks Bay, Gulf Frontal, and Western Perdido Bay. </a:t>
            </a:r>
          </a:p>
          <a:p>
            <a:r>
              <a:rPr lang="en-US" sz="1400" b="0" i="0" u="none" strike="noStrike" baseline="0" dirty="0">
                <a:solidFill>
                  <a:srgbClr val="000000"/>
                </a:solidFill>
              </a:rPr>
              <a:t>Baseline pre-restoration monitoring is ongoing for restoration projects planned for the Deer River shoreline and marsh system, Fowl River marsh spits, and incised tributaries to Lower Fish River </a:t>
            </a:r>
          </a:p>
          <a:p>
            <a:r>
              <a:rPr lang="en-US" sz="1400" b="0" i="0" u="none" strike="noStrike" baseline="0" dirty="0">
                <a:solidFill>
                  <a:srgbClr val="000000"/>
                </a:solidFill>
              </a:rPr>
              <a:t>In 2019, post-restoration monitoring confirmed that the siltation impairment no longer existed for Joes Branch, resulting in its delisting from the State’s List of impaired waterbodies in 2020 (ADEM 2020a). </a:t>
            </a:r>
          </a:p>
          <a:p>
            <a:r>
              <a:rPr lang="en-US" sz="1400" b="0" i="0" u="none" strike="noStrike" baseline="0" dirty="0">
                <a:solidFill>
                  <a:srgbClr val="000000"/>
                </a:solidFill>
              </a:rPr>
              <a:t>Following MBNEP’s 2016 restoration of the northern tip of Mon Louis Island, analyses of existing and acquired aerial imagery were used to assess loss or accretion of the shorelines north of the Fowl River navigation channel and shoreline areas adjacent to and south of the rock dike breakwater. </a:t>
            </a:r>
          </a:p>
          <a:p>
            <a:r>
              <a:rPr lang="en-US" sz="1400" dirty="0">
                <a:solidFill>
                  <a:srgbClr val="000000"/>
                </a:solidFill>
              </a:rPr>
              <a:t>ARCOS network has expanded</a:t>
            </a:r>
            <a:endParaRPr lang="en-US" sz="1400" b="0" i="0" u="none" strike="noStrike" baseline="0" dirty="0">
              <a:solidFill>
                <a:srgbClr val="000000"/>
              </a:solidFill>
            </a:endParaRPr>
          </a:p>
        </p:txBody>
      </p:sp>
    </p:spTree>
    <p:extLst>
      <p:ext uri="{BB962C8B-B14F-4D97-AF65-F5344CB8AC3E}">
        <p14:creationId xmlns:p14="http://schemas.microsoft.com/office/powerpoint/2010/main" val="2395220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0B175-2E00-852C-6BA9-A0CC9A567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BC593-B973-E3BF-FC5A-68740846E648}"/>
              </a:ext>
            </a:extLst>
          </p:cNvPr>
          <p:cNvSpPr>
            <a:spLocks noGrp="1"/>
          </p:cNvSpPr>
          <p:nvPr>
            <p:ph type="title"/>
          </p:nvPr>
        </p:nvSpPr>
        <p:spPr>
          <a:xfrm>
            <a:off x="838200" y="304803"/>
            <a:ext cx="10515600" cy="1472974"/>
          </a:xfrm>
          <a:noFill/>
        </p:spPr>
        <p:txBody>
          <a:bodyPr anchor="ctr"/>
          <a:lstStyle/>
          <a:p>
            <a:r>
              <a:rPr lang="en-US" dirty="0"/>
              <a:t>EST 1.3: Recommendations</a:t>
            </a:r>
          </a:p>
        </p:txBody>
      </p:sp>
      <p:sp>
        <p:nvSpPr>
          <p:cNvPr id="3" name="Content Placeholder 2">
            <a:extLst>
              <a:ext uri="{FF2B5EF4-FFF2-40B4-BE49-F238E27FC236}">
                <a16:creationId xmlns:a16="http://schemas.microsoft.com/office/drawing/2014/main" id="{7CED0B5C-47A7-7F23-ED7F-AAF25160DC6C}"/>
              </a:ext>
            </a:extLst>
          </p:cNvPr>
          <p:cNvSpPr>
            <a:spLocks noGrp="1"/>
          </p:cNvSpPr>
          <p:nvPr>
            <p:ph sz="quarter" idx="13"/>
          </p:nvPr>
        </p:nvSpPr>
        <p:spPr>
          <a:xfrm>
            <a:off x="838200" y="1426129"/>
            <a:ext cx="10008765" cy="4696860"/>
          </a:xfrm>
          <a:noFill/>
        </p:spPr>
        <p:txBody>
          <a:bodyPr vert="horz" lIns="91440" tIns="45720" rIns="91440" bIns="45720" numCol="2" rtlCol="0" anchor="t">
            <a:normAutofit fontScale="47500" lnSpcReduction="20000"/>
          </a:bodyPr>
          <a:lstStyle/>
          <a:p>
            <a:pPr marL="0" indent="0">
              <a:buNone/>
            </a:pPr>
            <a:r>
              <a:rPr lang="en-US" sz="2300" b="0" i="0" u="none" strike="noStrike" baseline="0" dirty="0">
                <a:solidFill>
                  <a:srgbClr val="000000"/>
                </a:solidFill>
              </a:rPr>
              <a:t>Continue to promote consistent system-wide monitoring to assess trends in coastal ecosystem health (EST-1.3). Considerations could include: </a:t>
            </a:r>
          </a:p>
          <a:p>
            <a:r>
              <a:rPr lang="en-US" sz="2300" b="1" i="0" u="none" strike="noStrike" baseline="0" dirty="0">
                <a:solidFill>
                  <a:srgbClr val="000000"/>
                </a:solidFill>
              </a:rPr>
              <a:t>Data use and monitoring support: </a:t>
            </a:r>
            <a:r>
              <a:rPr lang="en-US" sz="2300" b="0" i="0" u="none" strike="noStrike" baseline="0" dirty="0">
                <a:solidFill>
                  <a:srgbClr val="000000"/>
                </a:solidFill>
              </a:rPr>
              <a:t>Continue to engage with local and state partners to use existing data in decision support and to commit to "trends" monitoring investments. </a:t>
            </a:r>
          </a:p>
          <a:p>
            <a:r>
              <a:rPr lang="en-US" sz="2300" b="1" i="0" u="none" strike="noStrike" baseline="0" dirty="0">
                <a:solidFill>
                  <a:srgbClr val="000000"/>
                </a:solidFill>
              </a:rPr>
              <a:t>Habitats and sedimentation: </a:t>
            </a:r>
            <a:r>
              <a:rPr lang="en-US" sz="2300" b="0" i="0" u="none" strike="noStrike" baseline="0" dirty="0">
                <a:solidFill>
                  <a:srgbClr val="000000"/>
                </a:solidFill>
              </a:rPr>
              <a:t>Continue to conduct baseline and monitoring studies of habitats and sedimentation as an important component of watershed planning. </a:t>
            </a:r>
          </a:p>
          <a:p>
            <a:r>
              <a:rPr lang="en-US" sz="2300" b="1" i="0" u="none" strike="noStrike" baseline="0" dirty="0">
                <a:solidFill>
                  <a:srgbClr val="000000"/>
                </a:solidFill>
              </a:rPr>
              <a:t>Hydrologic modeling: </a:t>
            </a:r>
            <a:r>
              <a:rPr lang="en-US" sz="2300" b="0" i="0" u="none" strike="noStrike" baseline="0" dirty="0">
                <a:solidFill>
                  <a:srgbClr val="000000"/>
                </a:solidFill>
              </a:rPr>
              <a:t>Continue to model hydrology in priority watersheds and calibrate hydrologic models to improve performance and capability. </a:t>
            </a:r>
          </a:p>
          <a:p>
            <a:r>
              <a:rPr lang="en-US" sz="2300" b="1" i="0" u="none" strike="noStrike" baseline="0" dirty="0">
                <a:solidFill>
                  <a:srgbClr val="000000"/>
                </a:solidFill>
              </a:rPr>
              <a:t>Bacteria: </a:t>
            </a:r>
            <a:r>
              <a:rPr lang="en-US" sz="2300" b="0" i="0" u="none" strike="noStrike" baseline="0" dirty="0">
                <a:solidFill>
                  <a:srgbClr val="000000"/>
                </a:solidFill>
              </a:rPr>
              <a:t>Increase efforts to monitor </a:t>
            </a:r>
            <a:r>
              <a:rPr lang="en-US" sz="2300" b="0" i="1" u="none" strike="noStrike" baseline="0" dirty="0">
                <a:solidFill>
                  <a:srgbClr val="000000"/>
                </a:solidFill>
              </a:rPr>
              <a:t>Escherichia coli</a:t>
            </a:r>
            <a:r>
              <a:rPr lang="en-US" sz="2300" b="0" i="0" u="none" strike="noStrike" baseline="0" dirty="0">
                <a:solidFill>
                  <a:srgbClr val="000000"/>
                </a:solidFill>
              </a:rPr>
              <a:t>. The leading agency could be the Alabama Department of Public Health or FDA. </a:t>
            </a:r>
          </a:p>
          <a:p>
            <a:r>
              <a:rPr lang="en-US" sz="2300" b="1" i="0" u="none" strike="noStrike" baseline="0" dirty="0">
                <a:solidFill>
                  <a:srgbClr val="000000"/>
                </a:solidFill>
              </a:rPr>
              <a:t>Groundwater: </a:t>
            </a:r>
            <a:r>
              <a:rPr lang="en-US" sz="2300" b="0" i="0" u="none" strike="noStrike" baseline="0" dirty="0">
                <a:solidFill>
                  <a:srgbClr val="000000"/>
                </a:solidFill>
              </a:rPr>
              <a:t>Continue to engage with groundwater monitoring partners in a support role to recommend groundwater data collection needs and help identify potential sources of pollutants to surface waters. </a:t>
            </a:r>
          </a:p>
          <a:p>
            <a:r>
              <a:rPr lang="en-US" sz="2300" b="1" i="0" u="none" strike="noStrike" baseline="0" dirty="0">
                <a:solidFill>
                  <a:srgbClr val="000000"/>
                </a:solidFill>
              </a:rPr>
              <a:t>Water Quality (ADEM): </a:t>
            </a:r>
            <a:r>
              <a:rPr lang="en-US" sz="2300" b="0" i="0" u="none" strike="noStrike" baseline="0" dirty="0">
                <a:solidFill>
                  <a:srgbClr val="000000"/>
                </a:solidFill>
              </a:rPr>
              <a:t>Continue to engage with ADEM and Partners in a support role to recommend water quality data collection needs and provide input on monitoring protocols. Evaluate whether the three-year cycle of surface water monitoring in basins is sufficient to allow timely detection of problems and adaptive management response. Engage county support for key monitoring locations, including areas with known or emerging stressors.</a:t>
            </a:r>
          </a:p>
          <a:p>
            <a:r>
              <a:rPr lang="en-US" sz="2300" b="1" i="0" u="none" strike="noStrike" baseline="0" dirty="0">
                <a:solidFill>
                  <a:srgbClr val="000000"/>
                </a:solidFill>
              </a:rPr>
              <a:t>Water Quality (Volunteers): </a:t>
            </a:r>
            <a:r>
              <a:rPr lang="en-US" sz="2300" b="0" i="0" u="none" strike="noStrike" baseline="0" dirty="0">
                <a:solidFill>
                  <a:srgbClr val="000000"/>
                </a:solidFill>
              </a:rPr>
              <a:t>Continue to support volunteer monitoring by partnering with Alabama Water Watch to provide training and technical support. Expand and integrate Alabama Water Watch’s capacity to rapidly assess emerging conditions or focus on hypothesis-driven monitoring to supplement and inform ADEM’s sampling strategy. Incorporate volunteer monitoring data into the Monitoring Framework and continue to coordinate and refine a monitoring network which mixes volunteer with State resources. </a:t>
            </a:r>
          </a:p>
          <a:p>
            <a:r>
              <a:rPr lang="en-US" sz="2300" b="1" i="0" u="none" strike="noStrike" baseline="0" dirty="0">
                <a:solidFill>
                  <a:srgbClr val="000000"/>
                </a:solidFill>
              </a:rPr>
              <a:t>Pre- and Post-Restoration: </a:t>
            </a:r>
            <a:r>
              <a:rPr lang="en-US" sz="2300" b="0" i="0" u="none" strike="noStrike" baseline="0" dirty="0">
                <a:solidFill>
                  <a:srgbClr val="000000"/>
                </a:solidFill>
              </a:rPr>
              <a:t>Continue to prioritize pre- and post-restoration monitoring, especially for major restoration projects like those in the </a:t>
            </a:r>
            <a:r>
              <a:rPr lang="en-US" sz="2300" b="0" i="0" u="none" strike="noStrike" baseline="0" dirty="0" err="1">
                <a:solidFill>
                  <a:srgbClr val="000000"/>
                </a:solidFill>
              </a:rPr>
              <a:t>D’Olive</a:t>
            </a:r>
            <a:r>
              <a:rPr lang="en-US" sz="2300" b="0" i="0" u="none" strike="noStrike" baseline="0" dirty="0">
                <a:solidFill>
                  <a:srgbClr val="000000"/>
                </a:solidFill>
              </a:rPr>
              <a:t> Watershed with the goal of delisting more streams with impaired segments. Evaluate needs for post-restoration management, focusing on monitoring that can inform adaptive management of invasive species and other restoration features to ensure success. </a:t>
            </a:r>
          </a:p>
          <a:p>
            <a:r>
              <a:rPr lang="en-US" sz="2300" b="1" i="0" u="none" strike="noStrike" baseline="0" dirty="0">
                <a:solidFill>
                  <a:srgbClr val="000000"/>
                </a:solidFill>
              </a:rPr>
              <a:t>Remote Sensing: </a:t>
            </a:r>
            <a:r>
              <a:rPr lang="en-US" sz="2300" b="0" i="0" u="none" strike="noStrike" baseline="0" dirty="0">
                <a:solidFill>
                  <a:srgbClr val="000000"/>
                </a:solidFill>
              </a:rPr>
              <a:t>Develop a more comprehensive remote sensing strategy. </a:t>
            </a:r>
          </a:p>
          <a:p>
            <a:r>
              <a:rPr lang="en-US" sz="2300" b="1" i="0" u="none" strike="noStrike" baseline="0" dirty="0">
                <a:solidFill>
                  <a:srgbClr val="000000"/>
                </a:solidFill>
              </a:rPr>
              <a:t>Benthic Habitats: </a:t>
            </a:r>
            <a:r>
              <a:rPr lang="en-US" sz="2300" b="0" i="0" u="none" strike="noStrike" baseline="0" dirty="0">
                <a:solidFill>
                  <a:srgbClr val="000000"/>
                </a:solidFill>
              </a:rPr>
              <a:t>Continue to support seagrass and oyster monitoring. </a:t>
            </a:r>
          </a:p>
          <a:p>
            <a:endParaRPr lang="en-US" dirty="0"/>
          </a:p>
        </p:txBody>
      </p:sp>
    </p:spTree>
    <p:extLst>
      <p:ext uri="{BB962C8B-B14F-4D97-AF65-F5344CB8AC3E}">
        <p14:creationId xmlns:p14="http://schemas.microsoft.com/office/powerpoint/2010/main" val="292001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838200" y="365125"/>
            <a:ext cx="9312479" cy="1325563"/>
          </a:xfrm>
          <a:noFill/>
        </p:spPr>
        <p:txBody>
          <a:bodyPr anchor="ctr"/>
          <a:lstStyle/>
          <a:p>
            <a:r>
              <a:rPr lang="en-US" dirty="0"/>
              <a:t>EST 2.1:</a:t>
            </a:r>
            <a:r>
              <a:rPr lang="en-US" sz="2400" b="0" i="0" u="none" strike="noStrike" baseline="0" dirty="0">
                <a:solidFill>
                  <a:srgbClr val="000000"/>
                </a:solidFill>
              </a:rPr>
              <a:t>Synthesize monitoring data to develop a watershed condition index to track and communicate trends in watershed restoration and management </a:t>
            </a:r>
            <a:br>
              <a:rPr lang="en-US" sz="4400" b="0" i="0" u="none" strike="noStrike" baseline="0" dirty="0">
                <a:solidFill>
                  <a:srgbClr val="000000"/>
                </a:solidFill>
              </a:rPr>
            </a:br>
            <a:endParaRPr lang="en-US" dirty="0"/>
          </a:p>
        </p:txBody>
      </p:sp>
      <p:sp>
        <p:nvSpPr>
          <p:cNvPr id="4" name="Content Placeholder 3">
            <a:extLst>
              <a:ext uri="{FF2B5EF4-FFF2-40B4-BE49-F238E27FC236}">
                <a16:creationId xmlns:a16="http://schemas.microsoft.com/office/drawing/2014/main" id="{83302BFD-960F-CBB3-E984-CDC12813A10C}"/>
              </a:ext>
            </a:extLst>
          </p:cNvPr>
          <p:cNvSpPr>
            <a:spLocks noGrp="1"/>
          </p:cNvSpPr>
          <p:nvPr>
            <p:ph sz="half" idx="15"/>
          </p:nvPr>
        </p:nvSpPr>
        <p:spPr>
          <a:xfrm>
            <a:off x="838200" y="1568741"/>
            <a:ext cx="8280634" cy="4286775"/>
          </a:xfrm>
          <a:noFill/>
        </p:spPr>
        <p:txBody>
          <a:bodyPr>
            <a:normAutofit fontScale="92500" lnSpcReduction="20000"/>
          </a:bodyPr>
          <a:lstStyle/>
          <a:p>
            <a:pPr lvl="1" indent="0">
              <a:buNone/>
            </a:pPr>
            <a:r>
              <a:rPr lang="en-US" dirty="0">
                <a:solidFill>
                  <a:srgbClr val="000000"/>
                </a:solidFill>
              </a:rPr>
              <a:t>In </a:t>
            </a:r>
            <a:r>
              <a:rPr lang="en-US" b="0" i="0" u="none" strike="noStrike" baseline="0" dirty="0">
                <a:solidFill>
                  <a:srgbClr val="000000"/>
                </a:solidFill>
              </a:rPr>
              <a:t>2019, MBNEP led the development of a Watershed Condition Framework (WCF), using the </a:t>
            </a:r>
            <a:r>
              <a:rPr lang="en-US" b="0" i="0" u="none" strike="noStrike" baseline="0" dirty="0" err="1">
                <a:solidFill>
                  <a:srgbClr val="000000"/>
                </a:solidFill>
              </a:rPr>
              <a:t>D’Olive</a:t>
            </a:r>
            <a:r>
              <a:rPr lang="en-US" b="0" i="0" u="none" strike="noStrike" baseline="0" dirty="0">
                <a:solidFill>
                  <a:srgbClr val="000000"/>
                </a:solidFill>
              </a:rPr>
              <a:t> Watershed as a model, that could later serve as a template for other watersheds (MBNEP 2020). The WCF is based on using a Biological Condition Gradient (BCG) to describe the biological condition of habitats along a continuum of stress. </a:t>
            </a:r>
          </a:p>
          <a:p>
            <a:pPr marL="880110" lvl="2" indent="-285750"/>
            <a:r>
              <a:rPr lang="en-US" sz="1500" dirty="0"/>
              <a:t>Geological Survey of Alabama sediment load monitoring</a:t>
            </a:r>
          </a:p>
          <a:p>
            <a:pPr marL="880110" lvl="2" indent="-285750"/>
            <a:r>
              <a:rPr lang="en-US" sz="1500" dirty="0"/>
              <a:t>Cities of Daphne and Spanish Fort water quality data (conductivity, temperature, pressure/depth, and dissolved oxygen)</a:t>
            </a:r>
          </a:p>
          <a:p>
            <a:pPr marL="880110" lvl="2" indent="-285750"/>
            <a:r>
              <a:rPr lang="en-US" sz="1500" dirty="0"/>
              <a:t>ADEM/USGS water quality data (flow, conductivity, temperature, pressure/depth, and dissolved oxygen)</a:t>
            </a:r>
          </a:p>
          <a:p>
            <a:pPr marL="880110" lvl="2" indent="-285750"/>
            <a:r>
              <a:rPr lang="en-US" sz="1500" dirty="0"/>
              <a:t>DISL monitoring in </a:t>
            </a:r>
            <a:r>
              <a:rPr lang="en-US" sz="1500" dirty="0" err="1"/>
              <a:t>D'Olive</a:t>
            </a:r>
            <a:r>
              <a:rPr lang="en-US" sz="1500" dirty="0"/>
              <a:t> Bay (TSS, chlorophyll a, CDOM, DO, temperature, and salinity)</a:t>
            </a:r>
          </a:p>
          <a:p>
            <a:pPr marL="880110" lvl="2" indent="-285750"/>
            <a:r>
              <a:rPr lang="en-US" sz="1500" dirty="0"/>
              <a:t>Riparian Buffers - Habitat Health Level Evaluation</a:t>
            </a:r>
          </a:p>
          <a:p>
            <a:pPr marL="880110" lvl="2" indent="-285750"/>
            <a:r>
              <a:rPr lang="en-US" sz="1500" dirty="0"/>
              <a:t>Wetlands – Wetland Rapid Assessment Procedure</a:t>
            </a:r>
          </a:p>
          <a:p>
            <a:pPr marL="880110" lvl="2" indent="-285750"/>
            <a:r>
              <a:rPr lang="en-US" sz="1500" dirty="0"/>
              <a:t>Streams – Rapid Stream Assessment (including ADEM Habitat Assessment and Riparian Habitat Health Level Evaluation).</a:t>
            </a:r>
          </a:p>
        </p:txBody>
      </p:sp>
      <p:pic>
        <p:nvPicPr>
          <p:cNvPr id="5" name="Picture 4" descr="A stream running through a forest&#10;&#10;Description automatically generated">
            <a:extLst>
              <a:ext uri="{FF2B5EF4-FFF2-40B4-BE49-F238E27FC236}">
                <a16:creationId xmlns:a16="http://schemas.microsoft.com/office/drawing/2014/main" id="{52A25075-295E-CB13-9E85-9C00D9FDA5BD}"/>
              </a:ext>
            </a:extLst>
          </p:cNvPr>
          <p:cNvPicPr>
            <a:picLocks noChangeAspect="1"/>
          </p:cNvPicPr>
          <p:nvPr/>
        </p:nvPicPr>
        <p:blipFill rotWithShape="1">
          <a:blip r:embed="rId3">
            <a:extLst>
              <a:ext uri="{28A0092B-C50C-407E-A947-70E740481C1C}">
                <a14:useLocalDpi xmlns:a14="http://schemas.microsoft.com/office/drawing/2010/main" val="0"/>
              </a:ext>
            </a:extLst>
          </a:blip>
          <a:srcRect b="917"/>
          <a:stretch/>
        </p:blipFill>
        <p:spPr>
          <a:xfrm>
            <a:off x="9345336" y="1981079"/>
            <a:ext cx="2485655" cy="28958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29609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838200" y="365125"/>
            <a:ext cx="10515600" cy="1325563"/>
          </a:xfrm>
          <a:noFill/>
        </p:spPr>
        <p:txBody>
          <a:bodyPr anchor="ctr"/>
          <a:lstStyle/>
          <a:p>
            <a:r>
              <a:rPr lang="en-US" dirty="0"/>
              <a:t>EST 2.1: Recommendations</a:t>
            </a:r>
          </a:p>
        </p:txBody>
      </p:sp>
      <p:sp>
        <p:nvSpPr>
          <p:cNvPr id="4" name="Content Placeholder 3">
            <a:extLst>
              <a:ext uri="{FF2B5EF4-FFF2-40B4-BE49-F238E27FC236}">
                <a16:creationId xmlns:a16="http://schemas.microsoft.com/office/drawing/2014/main" id="{83302BFD-960F-CBB3-E984-CDC12813A10C}"/>
              </a:ext>
            </a:extLst>
          </p:cNvPr>
          <p:cNvSpPr>
            <a:spLocks noGrp="1"/>
          </p:cNvSpPr>
          <p:nvPr>
            <p:ph sz="half" idx="15"/>
          </p:nvPr>
        </p:nvSpPr>
        <p:spPr>
          <a:xfrm>
            <a:off x="838199" y="1690688"/>
            <a:ext cx="8188355" cy="4297680"/>
          </a:xfrm>
          <a:noFill/>
        </p:spPr>
        <p:txBody>
          <a:bodyPr>
            <a:normAutofit/>
          </a:bodyPr>
          <a:lstStyle/>
          <a:p>
            <a:r>
              <a:rPr lang="en-US" sz="1800" b="0" i="0" u="none" strike="noStrike" baseline="0" dirty="0">
                <a:solidFill>
                  <a:srgbClr val="000000"/>
                </a:solidFill>
              </a:rPr>
              <a:t>Improving the process for measuring, analyzing, and communicating change in marine, estuarine, and freshwater ecosystem conditions (EST-2) should remain a focus. Considerations could include: </a:t>
            </a:r>
          </a:p>
          <a:p>
            <a:pPr marL="285750" indent="-285750">
              <a:buFont typeface="Arial" panose="020B0604020202020204" pitchFamily="34" charset="0"/>
              <a:buChar char="•"/>
            </a:pPr>
            <a:r>
              <a:rPr lang="en-US" sz="1800" b="0" i="0" u="none" strike="noStrike" baseline="0" dirty="0">
                <a:solidFill>
                  <a:srgbClr val="000000"/>
                </a:solidFill>
              </a:rPr>
              <a:t>Continue to calibrate and improve the performance of the Watershed Condition Framework to measure benefits of restoration. </a:t>
            </a:r>
          </a:p>
          <a:p>
            <a:pPr marL="285750" indent="-285750">
              <a:buFont typeface="Arial" panose="020B0604020202020204" pitchFamily="34" charset="0"/>
              <a:buChar char="•"/>
            </a:pPr>
            <a:r>
              <a:rPr lang="en-US" sz="1800" b="0" i="0" u="none" strike="noStrike" baseline="0" dirty="0">
                <a:solidFill>
                  <a:srgbClr val="000000"/>
                </a:solidFill>
              </a:rPr>
              <a:t>Utilize the Watershed Condition Framework in additional watersheds under watershed management plan implementation. </a:t>
            </a:r>
          </a:p>
          <a:p>
            <a:pPr marL="285750" indent="-285750">
              <a:buFont typeface="Arial" panose="020B0604020202020204" pitchFamily="34" charset="0"/>
              <a:buChar char="•"/>
            </a:pPr>
            <a:r>
              <a:rPr lang="en-US" sz="1800" b="0" i="0" u="none" strike="noStrike" baseline="0" dirty="0">
                <a:solidFill>
                  <a:srgbClr val="000000"/>
                </a:solidFill>
              </a:rPr>
              <a:t>Utilize the Watershed Condition Framework to help develop State of the Bay reports every five years. </a:t>
            </a:r>
          </a:p>
          <a:p>
            <a:endParaRPr lang="en-US" dirty="0"/>
          </a:p>
        </p:txBody>
      </p:sp>
      <p:pic>
        <p:nvPicPr>
          <p:cNvPr id="3" name="Picture 2" descr="A stream running through a forest&#10;&#10;Description automatically generated">
            <a:extLst>
              <a:ext uri="{FF2B5EF4-FFF2-40B4-BE49-F238E27FC236}">
                <a16:creationId xmlns:a16="http://schemas.microsoft.com/office/drawing/2014/main" id="{A59D538C-49B7-AAD0-551A-E977FA9B6FA3}"/>
              </a:ext>
            </a:extLst>
          </p:cNvPr>
          <p:cNvPicPr>
            <a:picLocks noChangeAspect="1"/>
          </p:cNvPicPr>
          <p:nvPr/>
        </p:nvPicPr>
        <p:blipFill rotWithShape="1">
          <a:blip r:embed="rId3">
            <a:extLst>
              <a:ext uri="{28A0092B-C50C-407E-A947-70E740481C1C}">
                <a14:useLocalDpi xmlns:a14="http://schemas.microsoft.com/office/drawing/2010/main" val="0"/>
              </a:ext>
            </a:extLst>
          </a:blip>
          <a:srcRect b="917"/>
          <a:stretch/>
        </p:blipFill>
        <p:spPr>
          <a:xfrm>
            <a:off x="9278224" y="1981079"/>
            <a:ext cx="2485655" cy="28958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1406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838200" y="365125"/>
            <a:ext cx="10515600" cy="1325563"/>
          </a:xfrm>
          <a:noFill/>
        </p:spPr>
        <p:txBody>
          <a:bodyPr anchor="ctr"/>
          <a:lstStyle/>
          <a:p>
            <a:r>
              <a:rPr lang="en-US" dirty="0"/>
              <a:t>EST 3.1: </a:t>
            </a:r>
            <a:r>
              <a:rPr lang="en-US" sz="3200" b="0" i="0" u="none" strike="noStrike" baseline="0" dirty="0">
                <a:solidFill>
                  <a:srgbClr val="000000"/>
                </a:solidFill>
              </a:rPr>
              <a:t>Manage system for multiple services </a:t>
            </a:r>
            <a:endParaRPr lang="en-US" dirty="0"/>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3"/>
          </p:nvPr>
        </p:nvSpPr>
        <p:spPr>
          <a:xfrm>
            <a:off x="838200" y="1825625"/>
            <a:ext cx="8498748" cy="4297680"/>
          </a:xfrm>
          <a:noFill/>
        </p:spPr>
        <p:txBody>
          <a:bodyPr vert="horz" lIns="91440" tIns="45720" rIns="91440" bIns="45720" rtlCol="0" anchor="t">
            <a:noAutofit/>
          </a:bodyPr>
          <a:lstStyle/>
          <a:p>
            <a:pPr lvl="1"/>
            <a:r>
              <a:rPr lang="en-US" sz="1600" b="0" i="0" u="none" strike="noStrike" baseline="0" dirty="0">
                <a:solidFill>
                  <a:srgbClr val="000000"/>
                </a:solidFill>
              </a:rPr>
              <a:t>Maintaining connection between the things most valued by people living on Alabama’s coast and actions to protect and restore waterbodies and watersheds is key to generating and sustaining public support. </a:t>
            </a:r>
          </a:p>
          <a:p>
            <a:pPr lvl="1"/>
            <a:r>
              <a:rPr lang="en-US" sz="1600" b="0" i="0" u="none" strike="noStrike" baseline="0" dirty="0">
                <a:solidFill>
                  <a:srgbClr val="000000"/>
                </a:solidFill>
              </a:rPr>
              <a:t>The MBNEP Science Advisory Committee has developed a Stressor Matrix that determines perceptions on what stressors are having the most impact throughout the Mobile Bay estuarine system The Matrix is intended to be used as a rapid decision-making tool to quantify stressors, inform water quality and habitat protection and restoration strategies, and elucidate appropriate estuarine indicators to determine relationships between hydrologic, hydrodynamic, sedimentological, and biological processes. </a:t>
            </a:r>
          </a:p>
          <a:p>
            <a:pPr lvl="1"/>
            <a:r>
              <a:rPr lang="en-US" sz="1600" b="0" i="0" u="none" strike="noStrike" baseline="0" dirty="0">
                <a:solidFill>
                  <a:srgbClr val="000000"/>
                </a:solidFill>
              </a:rPr>
              <a:t>Planning for climate impacts to coastal Alabama is underway by MBNEP and partners: </a:t>
            </a:r>
            <a:endParaRPr lang="en-US" sz="1600" dirty="0">
              <a:solidFill>
                <a:srgbClr val="000000"/>
              </a:solidFill>
            </a:endParaRPr>
          </a:p>
          <a:p>
            <a:pPr lvl="2"/>
            <a:r>
              <a:rPr lang="en-US" sz="1400" dirty="0">
                <a:solidFill>
                  <a:srgbClr val="000000"/>
                </a:solidFill>
              </a:rPr>
              <a:t>Alabama Coastal Comprehensive Plan</a:t>
            </a:r>
          </a:p>
          <a:p>
            <a:pPr lvl="2"/>
            <a:r>
              <a:rPr lang="en-US" sz="1400" dirty="0">
                <a:solidFill>
                  <a:srgbClr val="000000"/>
                </a:solidFill>
              </a:rPr>
              <a:t>SLAMM and SLOSH models incorporated in Watershed Management Plans</a:t>
            </a:r>
          </a:p>
          <a:p>
            <a:pPr lvl="2"/>
            <a:r>
              <a:rPr lang="en-US" sz="1400" dirty="0">
                <a:solidFill>
                  <a:srgbClr val="000000"/>
                </a:solidFill>
              </a:rPr>
              <a:t>Decadal Study</a:t>
            </a:r>
          </a:p>
          <a:p>
            <a:pPr lvl="2"/>
            <a:r>
              <a:rPr lang="en-US" sz="1400" dirty="0">
                <a:solidFill>
                  <a:srgbClr val="000000"/>
                </a:solidFill>
              </a:rPr>
              <a:t>Fowl River Marsh Study </a:t>
            </a:r>
          </a:p>
          <a:p>
            <a:pPr lvl="2"/>
            <a:r>
              <a:rPr lang="en-US" sz="1400" dirty="0">
                <a:solidFill>
                  <a:srgbClr val="000000"/>
                </a:solidFill>
              </a:rPr>
              <a:t>West Fowl River System Study</a:t>
            </a:r>
            <a:endParaRPr lang="en-US" sz="1400" dirty="0"/>
          </a:p>
        </p:txBody>
      </p:sp>
      <p:pic>
        <p:nvPicPr>
          <p:cNvPr id="5" name="Picture 4" descr="A logo with a circle and text&#10;&#10;Description automatically generated">
            <a:extLst>
              <a:ext uri="{FF2B5EF4-FFF2-40B4-BE49-F238E27FC236}">
                <a16:creationId xmlns:a16="http://schemas.microsoft.com/office/drawing/2014/main" id="{1F70EC37-960A-DEDE-B468-D6D8EFA9B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473" y="5902111"/>
            <a:ext cx="1261032" cy="614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screenshot of a website&#10;&#10;Description automatically generated">
            <a:extLst>
              <a:ext uri="{FF2B5EF4-FFF2-40B4-BE49-F238E27FC236}">
                <a16:creationId xmlns:a16="http://schemas.microsoft.com/office/drawing/2014/main" id="{A2F08257-B597-3D32-32A9-1EAF695CA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505" y="1230007"/>
            <a:ext cx="2310876" cy="2123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poster of a lake with a small island&#10;&#10;Description automatically generated with medium confidence">
            <a:extLst>
              <a:ext uri="{FF2B5EF4-FFF2-40B4-BE49-F238E27FC236}">
                <a16:creationId xmlns:a16="http://schemas.microsoft.com/office/drawing/2014/main" id="{D9F9C3E7-13AA-E718-4DB1-1F0CAE0115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6080" y="3719654"/>
            <a:ext cx="1573068" cy="2018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5501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838200" y="365125"/>
            <a:ext cx="10515600" cy="1325563"/>
          </a:xfrm>
          <a:noFill/>
        </p:spPr>
        <p:txBody>
          <a:bodyPr anchor="ctr"/>
          <a:lstStyle/>
          <a:p>
            <a:r>
              <a:rPr lang="en-US" dirty="0"/>
              <a:t>EST 3.1: Recommendations</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3"/>
          </p:nvPr>
        </p:nvSpPr>
        <p:spPr>
          <a:xfrm>
            <a:off x="838199" y="1825625"/>
            <a:ext cx="9446703" cy="4297680"/>
          </a:xfrm>
          <a:noFill/>
        </p:spPr>
        <p:txBody>
          <a:bodyPr vert="horz" lIns="91440" tIns="45720" rIns="91440" bIns="45720" rtlCol="0" anchor="t">
            <a:normAutofit/>
          </a:bodyPr>
          <a:lstStyle/>
          <a:p>
            <a:r>
              <a:rPr lang="en-US" sz="1800" b="0" i="0" u="none" strike="noStrike" baseline="0" dirty="0">
                <a:solidFill>
                  <a:srgbClr val="000000"/>
                </a:solidFill>
              </a:rPr>
              <a:t>Modeling and predicting connections between ecosystem condition and the ecosystem services people value (EST-3) should remain an important goal over the next ten years. Considerations could include: </a:t>
            </a:r>
          </a:p>
          <a:p>
            <a:pPr marL="285750" indent="-285750">
              <a:buFont typeface="Arial" panose="020B0604020202020204" pitchFamily="34" charset="0"/>
              <a:buChar char="•"/>
            </a:pPr>
            <a:r>
              <a:rPr lang="en-US" sz="1800" b="0" i="0" u="none" strike="noStrike" baseline="0" dirty="0">
                <a:solidFill>
                  <a:srgbClr val="000000"/>
                </a:solidFill>
              </a:rPr>
              <a:t>Continue to quantify impacts of anthropogenic and climate stressors on ecosystem health and services as well as the economic importance of protecting and restoring water and habitat quality for the things people value most about living in coastal Alabama. </a:t>
            </a:r>
          </a:p>
          <a:p>
            <a:pPr marL="285750" indent="-285750">
              <a:buFont typeface="Arial" panose="020B0604020202020204" pitchFamily="34" charset="0"/>
              <a:buChar char="•"/>
            </a:pPr>
            <a:r>
              <a:rPr lang="en-US" sz="1800" b="0" i="0" u="none" strike="noStrike" baseline="0" dirty="0">
                <a:solidFill>
                  <a:srgbClr val="000000"/>
                </a:solidFill>
              </a:rPr>
              <a:t>Promote hypothesis-driven monitoring to better understand connections between ecosystem condition and services.</a:t>
            </a:r>
          </a:p>
          <a:p>
            <a:pPr marL="457200" lvl="1" indent="0">
              <a:buNone/>
            </a:pPr>
            <a:endParaRPr lang="en-US" dirty="0"/>
          </a:p>
        </p:txBody>
      </p:sp>
    </p:spTree>
    <p:extLst>
      <p:ext uri="{BB962C8B-B14F-4D97-AF65-F5344CB8AC3E}">
        <p14:creationId xmlns:p14="http://schemas.microsoft.com/office/powerpoint/2010/main" val="414613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2815929" y="1349825"/>
            <a:ext cx="6560142" cy="3063149"/>
          </a:xfrm>
          <a:noFill/>
        </p:spPr>
        <p:txBody>
          <a:bodyPr/>
          <a:lstStyle/>
          <a:p>
            <a:r>
              <a:rPr lang="en-US" dirty="0"/>
              <a:t>Let’s Discuss!</a:t>
            </a:r>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xfrm>
            <a:off x="2815929" y="4412973"/>
            <a:ext cx="6560142" cy="1935571"/>
          </a:xfrm>
          <a:noFill/>
        </p:spPr>
        <p:txBody>
          <a:bodyPr/>
          <a:lstStyle/>
          <a:p>
            <a:endParaRPr lang="en-US" dirty="0"/>
          </a:p>
        </p:txBody>
      </p:sp>
    </p:spTree>
    <p:extLst>
      <p:ext uri="{BB962C8B-B14F-4D97-AF65-F5344CB8AC3E}">
        <p14:creationId xmlns:p14="http://schemas.microsoft.com/office/powerpoint/2010/main" val="363098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kern="1200" dirty="0">
                <a:solidFill>
                  <a:schemeClr val="tx1"/>
                </a:solidFill>
                <a:latin typeface="+mj-lt"/>
                <a:ea typeface="+mj-ea"/>
                <a:cs typeface="+mj-cs"/>
              </a:rPr>
              <a:t>Breakout Session: Discussion of EST Strategies </a:t>
            </a: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r>
              <a:rPr lang="en-US" dirty="0">
                <a:solidFill>
                  <a:schemeClr val="tx1"/>
                </a:solidFill>
              </a:rPr>
              <a:t>40 minutes</a:t>
            </a:r>
            <a:endParaRPr lang="en-US" sz="2400"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373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43C0-CF86-2077-DA82-F748F3740FCE}"/>
              </a:ext>
            </a:extLst>
          </p:cNvPr>
          <p:cNvSpPr>
            <a:spLocks noGrp="1"/>
          </p:cNvSpPr>
          <p:nvPr>
            <p:ph type="title"/>
          </p:nvPr>
        </p:nvSpPr>
        <p:spPr/>
        <p:txBody>
          <a:bodyPr/>
          <a:lstStyle/>
          <a:p>
            <a:r>
              <a:rPr lang="en-US" dirty="0"/>
              <a:t>Breakout Session Instructions</a:t>
            </a:r>
          </a:p>
        </p:txBody>
      </p:sp>
      <p:sp>
        <p:nvSpPr>
          <p:cNvPr id="3" name="Content Placeholder 2">
            <a:extLst>
              <a:ext uri="{FF2B5EF4-FFF2-40B4-BE49-F238E27FC236}">
                <a16:creationId xmlns:a16="http://schemas.microsoft.com/office/drawing/2014/main" id="{7C34C3C1-1547-4B25-7109-2E70A9169969}"/>
              </a:ext>
            </a:extLst>
          </p:cNvPr>
          <p:cNvSpPr>
            <a:spLocks noGrp="1"/>
          </p:cNvSpPr>
          <p:nvPr>
            <p:ph idx="1"/>
          </p:nvPr>
        </p:nvSpPr>
        <p:spPr/>
        <p:txBody>
          <a:bodyPr/>
          <a:lstStyle/>
          <a:p>
            <a:r>
              <a:rPr lang="en-US" dirty="0"/>
              <a:t>In person attendees - will split into groups with easel paper</a:t>
            </a:r>
          </a:p>
          <a:p>
            <a:r>
              <a:rPr lang="en-US" dirty="0"/>
              <a:t>Virtual attendees – will join a breakout room with a </a:t>
            </a:r>
            <a:r>
              <a:rPr lang="en-US" dirty="0" err="1"/>
              <a:t>jamboard</a:t>
            </a:r>
            <a:endParaRPr lang="en-US" dirty="0"/>
          </a:p>
          <a:p>
            <a:r>
              <a:rPr lang="en-US" dirty="0"/>
              <a:t>Discussion Questions: ~40 minutes</a:t>
            </a:r>
          </a:p>
          <a:p>
            <a:pPr lvl="1"/>
            <a:r>
              <a:rPr lang="en-US" dirty="0"/>
              <a:t>For each EST Strategy: 10 minutes each</a:t>
            </a:r>
          </a:p>
          <a:p>
            <a:pPr lvl="2"/>
            <a:r>
              <a:rPr lang="en-US" dirty="0"/>
              <a:t>Pros? Cons?</a:t>
            </a:r>
          </a:p>
          <a:p>
            <a:pPr lvl="2"/>
            <a:r>
              <a:rPr lang="en-US" dirty="0"/>
              <a:t>Feasibility?</a:t>
            </a:r>
          </a:p>
          <a:p>
            <a:pPr lvl="2"/>
            <a:r>
              <a:rPr lang="en-US" dirty="0"/>
              <a:t>Are we still committed to this as an EST strategy?</a:t>
            </a:r>
          </a:p>
          <a:p>
            <a:pPr lvl="1"/>
            <a:r>
              <a:rPr lang="en-US" dirty="0"/>
              <a:t>What is missing? : 10 minutes</a:t>
            </a:r>
          </a:p>
          <a:p>
            <a:r>
              <a:rPr lang="en-US" dirty="0"/>
              <a:t>Report-out from all groups : ~20 minutes</a:t>
            </a:r>
          </a:p>
          <a:p>
            <a:pPr lvl="1"/>
            <a:r>
              <a:rPr lang="en-US" dirty="0"/>
              <a:t>Each group should designate a reporter during discussion</a:t>
            </a:r>
          </a:p>
        </p:txBody>
      </p:sp>
    </p:spTree>
    <p:extLst>
      <p:ext uri="{BB962C8B-B14F-4D97-AF65-F5344CB8AC3E}">
        <p14:creationId xmlns:p14="http://schemas.microsoft.com/office/powerpoint/2010/main" val="137938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CD26-F337-B6B1-2AC6-45074001AA9A}"/>
              </a:ext>
            </a:extLst>
          </p:cNvPr>
          <p:cNvSpPr>
            <a:spLocks noGrp="1"/>
          </p:cNvSpPr>
          <p:nvPr>
            <p:ph type="title"/>
          </p:nvPr>
        </p:nvSpPr>
        <p:spPr/>
        <p:txBody>
          <a:bodyPr/>
          <a:lstStyle/>
          <a:p>
            <a:r>
              <a:rPr lang="en-US" dirty="0"/>
              <a:t>Virtual </a:t>
            </a:r>
            <a:r>
              <a:rPr lang="en-US" dirty="0" err="1"/>
              <a:t>Jamboard</a:t>
            </a:r>
            <a:r>
              <a:rPr lang="en-US" dirty="0"/>
              <a:t> for Breakout Rooms</a:t>
            </a:r>
          </a:p>
        </p:txBody>
      </p:sp>
      <p:pic>
        <p:nvPicPr>
          <p:cNvPr id="5" name="Content Placeholder 4" descr="A white background with black text&#10;&#10;Description automatically generated">
            <a:extLst>
              <a:ext uri="{FF2B5EF4-FFF2-40B4-BE49-F238E27FC236}">
                <a16:creationId xmlns:a16="http://schemas.microsoft.com/office/drawing/2014/main" id="{D4764D3A-508E-D1F7-F2FA-FDBF0C73AA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523" r="96231" b="23467"/>
          <a:stretch/>
        </p:blipFill>
        <p:spPr>
          <a:xfrm>
            <a:off x="471651" y="2305877"/>
            <a:ext cx="413891" cy="2902227"/>
          </a:xfrm>
          <a:prstGeom prst="rect">
            <a:avLst/>
          </a:prstGeom>
          <a:ln w="127000" cap="sq">
            <a:noFill/>
            <a:miter lim="800000"/>
          </a:ln>
          <a:effectLst>
            <a:outerShdw blurRad="57150" dist="50800" dir="2700000" algn="tl" rotWithShape="0">
              <a:srgbClr val="000000">
                <a:alpha val="40000"/>
              </a:srgbClr>
            </a:outerShdw>
          </a:effectLst>
        </p:spPr>
      </p:pic>
      <p:sp>
        <p:nvSpPr>
          <p:cNvPr id="6" name="Oval 5">
            <a:extLst>
              <a:ext uri="{FF2B5EF4-FFF2-40B4-BE49-F238E27FC236}">
                <a16:creationId xmlns:a16="http://schemas.microsoft.com/office/drawing/2014/main" id="{B010BEAB-1784-1CA7-EFF0-3AA8A28607B3}"/>
              </a:ext>
            </a:extLst>
          </p:cNvPr>
          <p:cNvSpPr/>
          <p:nvPr/>
        </p:nvSpPr>
        <p:spPr>
          <a:xfrm>
            <a:off x="495322" y="3419061"/>
            <a:ext cx="366549" cy="357809"/>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6F764A6-4A6D-FA61-315B-3C4C67069191}"/>
              </a:ext>
            </a:extLst>
          </p:cNvPr>
          <p:cNvSpPr/>
          <p:nvPr/>
        </p:nvSpPr>
        <p:spPr>
          <a:xfrm>
            <a:off x="492489" y="4429816"/>
            <a:ext cx="366549" cy="357809"/>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DB16B2-11C1-E98F-CC4D-028598676D6B}"/>
              </a:ext>
            </a:extLst>
          </p:cNvPr>
          <p:cNvSpPr txBox="1"/>
          <p:nvPr/>
        </p:nvSpPr>
        <p:spPr>
          <a:xfrm>
            <a:off x="1014749" y="3407538"/>
            <a:ext cx="1858201" cy="369332"/>
          </a:xfrm>
          <a:prstGeom prst="rect">
            <a:avLst/>
          </a:prstGeom>
          <a:noFill/>
        </p:spPr>
        <p:txBody>
          <a:bodyPr wrap="none" rtlCol="0">
            <a:spAutoFit/>
          </a:bodyPr>
          <a:lstStyle/>
          <a:p>
            <a:r>
              <a:rPr lang="en-US" dirty="0"/>
              <a:t>Add post-it notes</a:t>
            </a:r>
          </a:p>
        </p:txBody>
      </p:sp>
      <p:sp>
        <p:nvSpPr>
          <p:cNvPr id="9" name="TextBox 8">
            <a:extLst>
              <a:ext uri="{FF2B5EF4-FFF2-40B4-BE49-F238E27FC236}">
                <a16:creationId xmlns:a16="http://schemas.microsoft.com/office/drawing/2014/main" id="{6DDA4071-1AA9-FA5D-5AF7-82839FFDEB6D}"/>
              </a:ext>
            </a:extLst>
          </p:cNvPr>
          <p:cNvSpPr txBox="1"/>
          <p:nvPr/>
        </p:nvSpPr>
        <p:spPr>
          <a:xfrm>
            <a:off x="1004810" y="4418293"/>
            <a:ext cx="1670650" cy="369332"/>
          </a:xfrm>
          <a:prstGeom prst="rect">
            <a:avLst/>
          </a:prstGeom>
          <a:noFill/>
        </p:spPr>
        <p:txBody>
          <a:bodyPr wrap="none" rtlCol="0">
            <a:spAutoFit/>
          </a:bodyPr>
          <a:lstStyle/>
          <a:p>
            <a:r>
              <a:rPr lang="en-US" dirty="0"/>
              <a:t>Add text boxes</a:t>
            </a:r>
          </a:p>
        </p:txBody>
      </p:sp>
      <p:pic>
        <p:nvPicPr>
          <p:cNvPr id="10" name="Content Placeholder 4" descr="A white background with black text&#10;&#10;Description automatically generated">
            <a:extLst>
              <a:ext uri="{FF2B5EF4-FFF2-40B4-BE49-F238E27FC236}">
                <a16:creationId xmlns:a16="http://schemas.microsoft.com/office/drawing/2014/main" id="{D65BE6BA-9BD1-4D80-5681-E9D3109E9CDF}"/>
              </a:ext>
            </a:extLst>
          </p:cNvPr>
          <p:cNvPicPr>
            <a:picLocks noChangeAspect="1"/>
          </p:cNvPicPr>
          <p:nvPr/>
        </p:nvPicPr>
        <p:blipFill rotWithShape="1">
          <a:blip r:embed="rId2">
            <a:extLst>
              <a:ext uri="{28A0092B-C50C-407E-A947-70E740481C1C}">
                <a14:useLocalDpi xmlns:a14="http://schemas.microsoft.com/office/drawing/2010/main" val="0"/>
              </a:ext>
            </a:extLst>
          </a:blip>
          <a:srcRect l="13142"/>
          <a:stretch/>
        </p:blipFill>
        <p:spPr>
          <a:xfrm>
            <a:off x="4366829" y="2764173"/>
            <a:ext cx="6430619" cy="36908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11" descr="A black and white rectangular object with numbers&#10;&#10;Description automatically generated with medium confidence">
            <a:extLst>
              <a:ext uri="{FF2B5EF4-FFF2-40B4-BE49-F238E27FC236}">
                <a16:creationId xmlns:a16="http://schemas.microsoft.com/office/drawing/2014/main" id="{0EB72048-DD57-4BAD-B3EF-EF35D06D4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650" y="2005797"/>
            <a:ext cx="1686160" cy="600159"/>
          </a:xfrm>
          <a:prstGeom prst="rect">
            <a:avLst/>
          </a:prstGeom>
        </p:spPr>
      </p:pic>
      <p:sp>
        <p:nvSpPr>
          <p:cNvPr id="13" name="TextBox 12">
            <a:extLst>
              <a:ext uri="{FF2B5EF4-FFF2-40B4-BE49-F238E27FC236}">
                <a16:creationId xmlns:a16="http://schemas.microsoft.com/office/drawing/2014/main" id="{C42D458F-6879-0C67-9444-2DB9E0916C07}"/>
              </a:ext>
            </a:extLst>
          </p:cNvPr>
          <p:cNvSpPr txBox="1"/>
          <p:nvPr/>
        </p:nvSpPr>
        <p:spPr>
          <a:xfrm>
            <a:off x="4869749" y="1771514"/>
            <a:ext cx="5573962" cy="369332"/>
          </a:xfrm>
          <a:prstGeom prst="rect">
            <a:avLst/>
          </a:prstGeom>
          <a:noFill/>
        </p:spPr>
        <p:txBody>
          <a:bodyPr wrap="none" rtlCol="0">
            <a:spAutoFit/>
          </a:bodyPr>
          <a:lstStyle/>
          <a:p>
            <a:r>
              <a:rPr lang="en-US" dirty="0"/>
              <a:t>Click arrows to advance to new EST strategy note sheet</a:t>
            </a:r>
          </a:p>
        </p:txBody>
      </p:sp>
    </p:spTree>
    <p:extLst>
      <p:ext uri="{BB962C8B-B14F-4D97-AF65-F5344CB8AC3E}">
        <p14:creationId xmlns:p14="http://schemas.microsoft.com/office/powerpoint/2010/main" val="118043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dirty="0"/>
              <a:t>Welcome and Facilitation Introduction</a:t>
            </a:r>
            <a:endParaRPr lang="en-US" sz="47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a:p>
            <a:pPr algn="ctr"/>
            <a:r>
              <a:rPr lang="en-US" i="1" dirty="0">
                <a:solidFill>
                  <a:schemeClr val="tx1"/>
                </a:solidFill>
              </a:rPr>
              <a:t>Dottie Byron and Steve Jones</a:t>
            </a:r>
            <a:endParaRPr lang="en-US" sz="2400" i="1"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943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kern="1200" dirty="0">
                <a:solidFill>
                  <a:schemeClr val="tx1"/>
                </a:solidFill>
                <a:latin typeface="+mj-lt"/>
                <a:ea typeface="+mj-ea"/>
                <a:cs typeface="+mj-cs"/>
              </a:rPr>
              <a:t>Report-out from Small Groups</a:t>
            </a: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r>
              <a:rPr lang="en-US" sz="2400" kern="1200" dirty="0">
                <a:solidFill>
                  <a:schemeClr val="tx1"/>
                </a:solidFill>
                <a:latin typeface="+mn-lt"/>
                <a:ea typeface="+mn-ea"/>
                <a:cs typeface="+mn-cs"/>
              </a:rPr>
              <a:t>20 minutes</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922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45005" y="1312328"/>
            <a:ext cx="5561938" cy="782580"/>
          </a:xfrm>
        </p:spPr>
        <p:txBody>
          <a:bodyPr vert="horz" lIns="91440" tIns="45720" rIns="91440" bIns="45720" rtlCol="0" anchor="b">
            <a:normAutofit/>
          </a:bodyPr>
          <a:lstStyle/>
          <a:p>
            <a:pPr algn="ctr"/>
            <a:r>
              <a:rPr lang="en-US" sz="4700" kern="1200" dirty="0">
                <a:solidFill>
                  <a:schemeClr val="tx1"/>
                </a:solidFill>
                <a:latin typeface="+mj-lt"/>
                <a:ea typeface="+mj-ea"/>
                <a:cs typeface="+mj-cs"/>
              </a:rPr>
              <a:t>Announcements</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6ACDE5B-8C74-BBE1-CDF0-CC09A7166EF1}"/>
              </a:ext>
            </a:extLst>
          </p:cNvPr>
          <p:cNvSpPr txBox="1">
            <a:spLocks/>
          </p:cNvSpPr>
          <p:nvPr/>
        </p:nvSpPr>
        <p:spPr>
          <a:xfrm>
            <a:off x="3633437" y="2533492"/>
            <a:ext cx="5561938" cy="211667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t>Upcoming Monitoring Summit : </a:t>
            </a:r>
          </a:p>
          <a:p>
            <a:pPr marL="342900" indent="-342900">
              <a:buFont typeface="Arial" panose="020B0604020202020204" pitchFamily="34" charset="0"/>
              <a:buChar char="•"/>
            </a:pPr>
            <a:r>
              <a:rPr lang="en-US" sz="1800" dirty="0"/>
              <a:t>Revisiting and updating the 2015 Monitoring Framework</a:t>
            </a:r>
          </a:p>
          <a:p>
            <a:pPr marL="342900" indent="-342900">
              <a:buFont typeface="Arial" panose="020B0604020202020204" pitchFamily="34" charset="0"/>
              <a:buChar char="•"/>
            </a:pPr>
            <a:r>
              <a:rPr lang="en-US" sz="1800" dirty="0"/>
              <a:t>Planning Committee – reach out if interested!</a:t>
            </a:r>
          </a:p>
          <a:p>
            <a:pPr marL="342900" indent="-342900">
              <a:buFont typeface="Arial" panose="020B0604020202020204" pitchFamily="34" charset="0"/>
              <a:buChar char="•"/>
            </a:pPr>
            <a:r>
              <a:rPr lang="en-US" sz="1800" dirty="0"/>
              <a:t>Likely held in the next few months</a:t>
            </a:r>
          </a:p>
          <a:p>
            <a:pPr marL="342900" indent="-342900">
              <a:buFont typeface="Arial" panose="020B0604020202020204" pitchFamily="34" charset="0"/>
              <a:buChar char="•"/>
            </a:pPr>
            <a:endParaRPr lang="en-US" sz="1800" dirty="0"/>
          </a:p>
          <a:p>
            <a:r>
              <a:rPr lang="en-US" sz="2400" dirty="0"/>
              <a:t>Off-cycle State of the Bay Workshop : </a:t>
            </a:r>
          </a:p>
          <a:p>
            <a:pPr marL="285750" indent="-285750">
              <a:buFont typeface="Arial" panose="020B0604020202020204" pitchFamily="34" charset="0"/>
              <a:buChar char="•"/>
            </a:pPr>
            <a:r>
              <a:rPr lang="en-US" sz="1800" dirty="0"/>
              <a:t>Registration coming soon!</a:t>
            </a:r>
          </a:p>
        </p:txBody>
      </p:sp>
    </p:spTree>
    <p:extLst>
      <p:ext uri="{BB962C8B-B14F-4D97-AF65-F5344CB8AC3E}">
        <p14:creationId xmlns:p14="http://schemas.microsoft.com/office/powerpoint/2010/main" val="3366969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2F7FE"/>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6195B5-C804-634A-48BB-FB31F69CF200}"/>
              </a:ext>
            </a:extLst>
          </p:cNvPr>
          <p:cNvSpPr/>
          <p:nvPr/>
        </p:nvSpPr>
        <p:spPr>
          <a:xfrm>
            <a:off x="0" y="3293706"/>
            <a:ext cx="12192000" cy="3564294"/>
          </a:xfrm>
          <a:prstGeom prst="rect">
            <a:avLst/>
          </a:prstGeom>
          <a:solidFill>
            <a:srgbClr val="0364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F1E1E-7DEB-87DB-D8CF-28F1E370319B}"/>
              </a:ext>
            </a:extLst>
          </p:cNvPr>
          <p:cNvSpPr>
            <a:spLocks noGrp="1"/>
          </p:cNvSpPr>
          <p:nvPr>
            <p:ph type="ctrTitle"/>
          </p:nvPr>
        </p:nvSpPr>
        <p:spPr>
          <a:xfrm>
            <a:off x="255326" y="4595069"/>
            <a:ext cx="11681347" cy="961567"/>
          </a:xfrm>
        </p:spPr>
        <p:txBody>
          <a:bodyPr>
            <a:noAutofit/>
          </a:bodyPr>
          <a:lstStyle/>
          <a:p>
            <a:pPr algn="ctr"/>
            <a:r>
              <a:rPr lang="en-US" sz="6600" b="1" dirty="0">
                <a:solidFill>
                  <a:schemeClr val="bg1"/>
                </a:solidFill>
                <a:latin typeface="Candara" panose="020E0502030303020204" pitchFamily="34" charset="0"/>
              </a:rPr>
              <a:t>Thank You For Attending!</a:t>
            </a:r>
          </a:p>
        </p:txBody>
      </p:sp>
      <p:pic>
        <p:nvPicPr>
          <p:cNvPr id="1026" name="Picture 2">
            <a:extLst>
              <a:ext uri="{FF2B5EF4-FFF2-40B4-BE49-F238E27FC236}">
                <a16:creationId xmlns:a16="http://schemas.microsoft.com/office/drawing/2014/main" id="{FB9AFA33-E9E2-B257-1B92-51C4A5480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18" y="276922"/>
            <a:ext cx="2385969" cy="2385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FC19C2-E618-710A-3387-082ECF45E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618" y="276922"/>
            <a:ext cx="2904448" cy="2385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p&#10;&#10;Description automatically generated">
            <a:extLst>
              <a:ext uri="{FF2B5EF4-FFF2-40B4-BE49-F238E27FC236}">
                <a16:creationId xmlns:a16="http://schemas.microsoft.com/office/drawing/2014/main" id="{5653A107-C0AC-71A0-CAE6-9E09DE9AD43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465" r="14223" b="10188"/>
          <a:stretch/>
        </p:blipFill>
        <p:spPr>
          <a:xfrm>
            <a:off x="4643775" y="273752"/>
            <a:ext cx="2385969" cy="238913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0425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dirty="0"/>
              <a:t>Stressor Evaluation: Process for Review</a:t>
            </a:r>
            <a:endParaRPr lang="en-US" sz="47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a:p>
            <a:pPr algn="ctr"/>
            <a:r>
              <a:rPr lang="en-US" i="1" dirty="0">
                <a:solidFill>
                  <a:schemeClr val="tx1"/>
                </a:solidFill>
              </a:rPr>
              <a:t>Blair Morrison</a:t>
            </a:r>
            <a:endParaRPr lang="en-US" sz="2400" i="1"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58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E6BBAF-018F-EC77-F522-C22A4A73E741}"/>
              </a:ext>
            </a:extLst>
          </p:cNvPr>
          <p:cNvSpPr>
            <a:spLocks noGrp="1"/>
          </p:cNvSpPr>
          <p:nvPr>
            <p:ph type="title"/>
          </p:nvPr>
        </p:nvSpPr>
        <p:spPr/>
        <p:txBody>
          <a:bodyPr/>
          <a:lstStyle/>
          <a:p>
            <a:r>
              <a:rPr lang="en-US" dirty="0"/>
              <a:t>Introduction to Review Process</a:t>
            </a:r>
          </a:p>
        </p:txBody>
      </p:sp>
      <p:sp>
        <p:nvSpPr>
          <p:cNvPr id="7" name="Content Placeholder 6">
            <a:extLst>
              <a:ext uri="{FF2B5EF4-FFF2-40B4-BE49-F238E27FC236}">
                <a16:creationId xmlns:a16="http://schemas.microsoft.com/office/drawing/2014/main" id="{A04DEC10-32C6-E1E5-CB9E-C7F63F1B33D9}"/>
              </a:ext>
            </a:extLst>
          </p:cNvPr>
          <p:cNvSpPr>
            <a:spLocks noGrp="1"/>
          </p:cNvSpPr>
          <p:nvPr>
            <p:ph idx="1"/>
          </p:nvPr>
        </p:nvSpPr>
        <p:spPr>
          <a:xfrm>
            <a:off x="5878286" y="1825625"/>
            <a:ext cx="5475514" cy="4351338"/>
          </a:xfrm>
        </p:spPr>
        <p:txBody>
          <a:bodyPr/>
          <a:lstStyle/>
          <a:p>
            <a:r>
              <a:rPr lang="en-US" dirty="0"/>
              <a:t>30-day comment period</a:t>
            </a:r>
          </a:p>
          <a:p>
            <a:r>
              <a:rPr lang="en-US" dirty="0"/>
              <a:t>Anonymous SurveyMonkey poll</a:t>
            </a:r>
          </a:p>
          <a:p>
            <a:r>
              <a:rPr lang="en-US" dirty="0"/>
              <a:t>2023 Stressor Evaluation will be emailed to SAC listserv along with link to the review form</a:t>
            </a:r>
          </a:p>
          <a:p>
            <a:endParaRPr lang="en-US" dirty="0"/>
          </a:p>
        </p:txBody>
      </p:sp>
      <p:pic>
        <p:nvPicPr>
          <p:cNvPr id="5" name="Picture 4" descr="A blue circle with a house on stilts on it&#10;&#10;Description automatically generated">
            <a:extLst>
              <a:ext uri="{FF2B5EF4-FFF2-40B4-BE49-F238E27FC236}">
                <a16:creationId xmlns:a16="http://schemas.microsoft.com/office/drawing/2014/main" id="{7E21BD4F-1D50-BB3F-961C-6DA9B344A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3886742" cy="378195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2603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18DA-911C-593E-E720-9252D30D484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A477F40-4318-DDE8-1188-182E99F839DD}"/>
              </a:ext>
            </a:extLst>
          </p:cNvPr>
          <p:cNvSpPr>
            <a:spLocks noGrp="1"/>
          </p:cNvSpPr>
          <p:nvPr>
            <p:ph type="body" idx="1"/>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24E434C6-B1B7-ED2F-9659-1144898D9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26"/>
            <a:ext cx="12192000" cy="6382547"/>
          </a:xfrm>
          <a:prstGeom prst="rect">
            <a:avLst/>
          </a:prstGeom>
        </p:spPr>
      </p:pic>
    </p:spTree>
    <p:extLst>
      <p:ext uri="{BB962C8B-B14F-4D97-AF65-F5344CB8AC3E}">
        <p14:creationId xmlns:p14="http://schemas.microsoft.com/office/powerpoint/2010/main" val="105972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urvey&#10;&#10;Description automatically generated">
            <a:extLst>
              <a:ext uri="{FF2B5EF4-FFF2-40B4-BE49-F238E27FC236}">
                <a16:creationId xmlns:a16="http://schemas.microsoft.com/office/drawing/2014/main" id="{084935BF-4A42-C516-6C79-8BA645D27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926" y="0"/>
            <a:ext cx="8844148" cy="6858000"/>
          </a:xfrm>
          <a:prstGeom prst="rect">
            <a:avLst/>
          </a:prstGeom>
        </p:spPr>
      </p:pic>
    </p:spTree>
    <p:extLst>
      <p:ext uri="{BB962C8B-B14F-4D97-AF65-F5344CB8AC3E}">
        <p14:creationId xmlns:p14="http://schemas.microsoft.com/office/powerpoint/2010/main" val="110073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F41B5BF1-5C32-CAEF-5C76-D4F1C9E89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936" y="268447"/>
            <a:ext cx="9994128" cy="5813571"/>
          </a:xfrm>
          <a:prstGeom prst="rect">
            <a:avLst/>
          </a:prstGeom>
        </p:spPr>
      </p:pic>
    </p:spTree>
    <p:extLst>
      <p:ext uri="{BB962C8B-B14F-4D97-AF65-F5344CB8AC3E}">
        <p14:creationId xmlns:p14="http://schemas.microsoft.com/office/powerpoint/2010/main" val="102516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kern="1200" dirty="0">
                <a:solidFill>
                  <a:schemeClr val="tx1"/>
                </a:solidFill>
                <a:latin typeface="+mj-lt"/>
                <a:ea typeface="+mj-ea"/>
                <a:cs typeface="+mj-cs"/>
              </a:rPr>
              <a:t>Timeline of CCMP Rewrite</a:t>
            </a: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a:p>
            <a:pPr algn="ctr"/>
            <a:r>
              <a:rPr lang="en-US" i="1" dirty="0">
                <a:solidFill>
                  <a:schemeClr val="tx1"/>
                </a:solidFill>
              </a:rPr>
              <a:t>Blair Morrison</a:t>
            </a:r>
            <a:endParaRPr lang="en-US" sz="2400" i="1"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069399"/>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Tw Cen M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78504181_Win32_SL_V11" id="{D9600F65-346D-4C25-A611-673E5C44A142}" vid="{299F2556-E258-444F-A1E6-FA759CE228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5420</TotalTime>
  <Words>2364</Words>
  <Application>Microsoft Office PowerPoint</Application>
  <PresentationFormat>Widescreen</PresentationFormat>
  <Paragraphs>193</Paragraphs>
  <Slides>32</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Aptos</vt:lpstr>
      <vt:lpstr>Aptos Display</vt:lpstr>
      <vt:lpstr>Arial</vt:lpstr>
      <vt:lpstr>Avenir Next LT Pro</vt:lpstr>
      <vt:lpstr>Avenir Next LT Pro Light</vt:lpstr>
      <vt:lpstr>Calibri</vt:lpstr>
      <vt:lpstr>Candara</vt:lpstr>
      <vt:lpstr>Times New Roman</vt:lpstr>
      <vt:lpstr>Tw Cen MT</vt:lpstr>
      <vt:lpstr>Office Theme</vt:lpstr>
      <vt:lpstr>Office Theme</vt:lpstr>
      <vt:lpstr>Custom</vt:lpstr>
      <vt:lpstr>Science Advisory Committee </vt:lpstr>
      <vt:lpstr>Today’s Agenda</vt:lpstr>
      <vt:lpstr>Welcome and Facilitation Introduction</vt:lpstr>
      <vt:lpstr>Stressor Evaluation: Process for Review</vt:lpstr>
      <vt:lpstr>Introduction to Review Process</vt:lpstr>
      <vt:lpstr>PowerPoint Presentation</vt:lpstr>
      <vt:lpstr>PowerPoint Presentation</vt:lpstr>
      <vt:lpstr>PowerPoint Presentation</vt:lpstr>
      <vt:lpstr>Timeline of CCMP Rewrite</vt:lpstr>
      <vt:lpstr>PowerPoint Presentation</vt:lpstr>
      <vt:lpstr>SAC Task: EST Strategy</vt:lpstr>
      <vt:lpstr>PowerPoint Presentation</vt:lpstr>
      <vt:lpstr>2018-2023 CCMP Evaluation Overview</vt:lpstr>
      <vt:lpstr>2018-2023 CCMP Evaluation: Overview and Recommendations</vt:lpstr>
      <vt:lpstr>EST Strategy</vt:lpstr>
      <vt:lpstr>EST 1.1: Establish a data management and usage strategy  </vt:lpstr>
      <vt:lpstr>EST 1.1: Recommendations</vt:lpstr>
      <vt:lpstr>EST 1.2: Maintain or improve existing level of monitoring and data analysis to assess trends in coastal ecosystem health at a watershed scale. </vt:lpstr>
      <vt:lpstr>EST 1.2: Recommendations</vt:lpstr>
      <vt:lpstr>EST 1.3: Promote consistent system-wide monitoring to assess trends in coastal ecosystem health</vt:lpstr>
      <vt:lpstr>EST 1.3: Recommendations</vt:lpstr>
      <vt:lpstr>EST 2.1:Synthesize monitoring data to develop a watershed condition index to track and communicate trends in watershed restoration and management  </vt:lpstr>
      <vt:lpstr>EST 2.1: Recommendations</vt:lpstr>
      <vt:lpstr>EST 3.1: Manage system for multiple services </vt:lpstr>
      <vt:lpstr>EST 3.1: Recommendations</vt:lpstr>
      <vt:lpstr>Let’s Discuss!</vt:lpstr>
      <vt:lpstr>Breakout Session: Discussion of EST Strategies </vt:lpstr>
      <vt:lpstr>Breakout Session Instructions</vt:lpstr>
      <vt:lpstr>Virtual Jamboard for Breakout Rooms</vt:lpstr>
      <vt:lpstr>Report-out from Small Groups</vt:lpstr>
      <vt:lpstr>Announcements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Advisory Committee</dc:title>
  <dc:creator>Blair Morrison</dc:creator>
  <cp:lastModifiedBy>Blair Morrison</cp:lastModifiedBy>
  <cp:revision>25</cp:revision>
  <dcterms:created xsi:type="dcterms:W3CDTF">2023-04-06T14:09:11Z</dcterms:created>
  <dcterms:modified xsi:type="dcterms:W3CDTF">2024-03-18T13:55:48Z</dcterms:modified>
</cp:coreProperties>
</file>