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 id="2147483910" r:id="rId2"/>
    <p:sldMasterId id="2147483648" r:id="rId3"/>
    <p:sldMasterId id="2147483911" r:id="rId4"/>
  </p:sldMasterIdLst>
  <p:notesMasterIdLst>
    <p:notesMasterId r:id="rId32"/>
  </p:notesMasterIdLst>
  <p:sldIdLst>
    <p:sldId id="256" r:id="rId5"/>
    <p:sldId id="257" r:id="rId6"/>
    <p:sldId id="576" r:id="rId7"/>
    <p:sldId id="603" r:id="rId8"/>
    <p:sldId id="532" r:id="rId9"/>
    <p:sldId id="560" r:id="rId10"/>
    <p:sldId id="593" r:id="rId11"/>
    <p:sldId id="612" r:id="rId12"/>
    <p:sldId id="613" r:id="rId13"/>
    <p:sldId id="609" r:id="rId14"/>
    <p:sldId id="610" r:id="rId15"/>
    <p:sldId id="611" r:id="rId16"/>
    <p:sldId id="604" r:id="rId17"/>
    <p:sldId id="621" r:id="rId18"/>
    <p:sldId id="608" r:id="rId19"/>
    <p:sldId id="615" r:id="rId20"/>
    <p:sldId id="622" r:id="rId21"/>
    <p:sldId id="605" r:id="rId22"/>
    <p:sldId id="606" r:id="rId23"/>
    <p:sldId id="607" r:id="rId24"/>
    <p:sldId id="616" r:id="rId25"/>
    <p:sldId id="617" r:id="rId26"/>
    <p:sldId id="620" r:id="rId27"/>
    <p:sldId id="618" r:id="rId28"/>
    <p:sldId id="537" r:id="rId29"/>
    <p:sldId id="614" r:id="rId30"/>
    <p:sldId id="52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FFFF"/>
    <a:srgbClr val="6699FF"/>
    <a:srgbClr val="6666FF"/>
    <a:srgbClr val="049AB8"/>
    <a:srgbClr val="FCF600"/>
    <a:srgbClr val="FFFF00"/>
    <a:srgbClr val="036477"/>
    <a:srgbClr val="D2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81" autoAdjust="0"/>
    <p:restoredTop sz="94660"/>
  </p:normalViewPr>
  <p:slideViewPr>
    <p:cSldViewPr snapToGrid="0">
      <p:cViewPr>
        <p:scale>
          <a:sx n="91" d="100"/>
          <a:sy n="91" d="100"/>
        </p:scale>
        <p:origin x="690"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8CFD4-4A94-4400-999F-7A1114959CE3}"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06A73-FC72-440E-848E-88079F9967E1}" type="slidenum">
              <a:rPr lang="en-US" smtClean="0"/>
              <a:t>‹#›</a:t>
            </a:fld>
            <a:endParaRPr lang="en-US"/>
          </a:p>
        </p:txBody>
      </p:sp>
    </p:spTree>
    <p:extLst>
      <p:ext uri="{BB962C8B-B14F-4D97-AF65-F5344CB8AC3E}">
        <p14:creationId xmlns:p14="http://schemas.microsoft.com/office/powerpoint/2010/main" val="1074763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[ROBERTA] </a:t>
            </a:r>
          </a:p>
        </p:txBody>
      </p:sp>
      <p:sp>
        <p:nvSpPr>
          <p:cNvPr id="4" name="Slide Number Placeholder 3"/>
          <p:cNvSpPr>
            <a:spLocks noGrp="1"/>
          </p:cNvSpPr>
          <p:nvPr>
            <p:ph type="sldNum" sz="quarter" idx="5"/>
          </p:nvPr>
        </p:nvSpPr>
        <p:spPr/>
        <p:txBody>
          <a:bodyPr/>
          <a:lstStyle/>
          <a:p>
            <a:pPr defTabSz="931717">
              <a:defRPr/>
            </a:pPr>
            <a:fld id="{1C8F81D3-751D-4BB9-B43C-31AC9CEC3895}" type="slidenum">
              <a:rPr lang="en-US">
                <a:solidFill>
                  <a:prstClr val="black"/>
                </a:solidFill>
                <a:latin typeface="Calibri" panose="020F0502020204030204"/>
              </a:rPr>
              <a:pPr defTabSz="931717">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92932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4C52-3467-0BFD-036C-7FAEAFCDD7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ADC33-72EC-E7E0-68AD-1394C6B6A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DFC92-5940-2557-78A2-5A281955D976}"/>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5" name="Footer Placeholder 4">
            <a:extLst>
              <a:ext uri="{FF2B5EF4-FFF2-40B4-BE49-F238E27FC236}">
                <a16:creationId xmlns:a16="http://schemas.microsoft.com/office/drawing/2014/main" id="{8B15C7BD-B401-BD80-05BF-C3B74842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A2A4D-1D0E-10C3-0042-E6B923DC50DC}"/>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401448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7AA3-C6A4-FE2E-D903-7503958FFD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23CB6A-0C33-2256-86FC-9D6827D2AB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A52E22-E3A8-9306-7A3B-6FE29FD3201A}"/>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5" name="Footer Placeholder 4">
            <a:extLst>
              <a:ext uri="{FF2B5EF4-FFF2-40B4-BE49-F238E27FC236}">
                <a16:creationId xmlns:a16="http://schemas.microsoft.com/office/drawing/2014/main" id="{D1E21685-C6DA-A9D0-02C6-14F276C4ED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343D4-BFD2-56A8-A633-3F403D44A130}"/>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4115813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321143-BED0-F843-368F-578C8BFD22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B50310-D78A-ACD7-3B75-B3096D3D64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66A0CB-DC15-D9DE-B239-8C7370060FA6}"/>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5" name="Footer Placeholder 4">
            <a:extLst>
              <a:ext uri="{FF2B5EF4-FFF2-40B4-BE49-F238E27FC236}">
                <a16:creationId xmlns:a16="http://schemas.microsoft.com/office/drawing/2014/main" id="{A1CBC0D4-F482-E6FA-D637-A2CD86B9E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ED866-B866-E0AA-9AB7-BCE06FA6E212}"/>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144380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515" y="107528"/>
            <a:ext cx="10972800" cy="731617"/>
          </a:xfrm>
        </p:spPr>
        <p:txBody>
          <a:bodyPr/>
          <a:lstStyle>
            <a:lvl1pPr>
              <a:defRPr/>
            </a:lvl1pPr>
          </a:lstStyle>
          <a:p>
            <a:r>
              <a:rPr lang="en-US" dirty="0"/>
              <a:t>Master title style (only changes made to the parent slide will be reflected in the app)</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
        <p:nvSpPr>
          <p:cNvPr id="8" name="Content Placeholder 7">
            <a:extLst>
              <a:ext uri="{FF2B5EF4-FFF2-40B4-BE49-F238E27FC236}">
                <a16:creationId xmlns:a16="http://schemas.microsoft.com/office/drawing/2014/main" id="{8252A03B-2D42-4DAE-8460-CF96145A8DF0}"/>
              </a:ext>
            </a:extLst>
          </p:cNvPr>
          <p:cNvSpPr>
            <a:spLocks noGrp="1"/>
          </p:cNvSpPr>
          <p:nvPr>
            <p:ph sz="quarter" idx="13" hasCustomPrompt="1"/>
          </p:nvPr>
        </p:nvSpPr>
        <p:spPr>
          <a:xfrm>
            <a:off x="153515" y="1340107"/>
            <a:ext cx="10972800" cy="4758684"/>
          </a:xfrm>
        </p:spPr>
        <p:txBody>
          <a:bodyPr/>
          <a:lstStyle>
            <a:lvl1pPr>
              <a:defRPr sz="1867">
                <a:solidFill>
                  <a:schemeClr val="tx1"/>
                </a:solidFill>
              </a:defRPr>
            </a:lvl1pPr>
            <a:lvl2pPr>
              <a:defRPr sz="1867">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67">
                <a:latin typeface="Arial" panose="020B0604020202020204" pitchFamily="34" charset="0"/>
                <a:cs typeface="Arial" panose="020B0604020202020204" pitchFamily="34" charset="0"/>
              </a:defRPr>
            </a:lvl4pPr>
            <a:lvl5pPr>
              <a:defRPr sz="1467">
                <a:latin typeface="Arial" panose="020B0604020202020204" pitchFamily="34" charset="0"/>
                <a:cs typeface="Arial" panose="020B0604020202020204" pitchFamily="34" charset="0"/>
              </a:defRPr>
            </a:lvl5pPr>
          </a:lstStyle>
          <a:p>
            <a:pPr lvl="0"/>
            <a:r>
              <a:rPr lang="en-US" dirty="0"/>
              <a:t>Master text style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CB14CF1-AB9B-4870-9E5C-AD8F31C7FF68}"/>
              </a:ext>
            </a:extLst>
          </p:cNvPr>
          <p:cNvSpPr>
            <a:spLocks noGrp="1"/>
          </p:cNvSpPr>
          <p:nvPr>
            <p:ph type="body" sz="quarter" idx="14" hasCustomPrompt="1"/>
          </p:nvPr>
        </p:nvSpPr>
        <p:spPr>
          <a:xfrm>
            <a:off x="164429" y="836559"/>
            <a:ext cx="10972800" cy="319617"/>
          </a:xfrm>
        </p:spPr>
        <p:txBody>
          <a:bodyPr/>
          <a:lstStyle>
            <a:lvl1pPr>
              <a:defRPr/>
            </a:lvl1pPr>
          </a:lstStyle>
          <a:p>
            <a:pPr lvl="0"/>
            <a:r>
              <a:rPr lang="en-US" dirty="0"/>
              <a:t>Master text style</a:t>
            </a:r>
            <a:endParaRPr lang="en-GB" dirty="0"/>
          </a:p>
        </p:txBody>
      </p:sp>
      <p:sp>
        <p:nvSpPr>
          <p:cNvPr id="7" name="Footer Placeholder 3">
            <a:extLst>
              <a:ext uri="{FF2B5EF4-FFF2-40B4-BE49-F238E27FC236}">
                <a16:creationId xmlns:a16="http://schemas.microsoft.com/office/drawing/2014/main" id="{E39551A5-770E-3978-ED85-9963EA081996}"/>
              </a:ext>
            </a:extLst>
          </p:cNvPr>
          <p:cNvSpPr>
            <a:spLocks noGrp="1"/>
          </p:cNvSpPr>
          <p:nvPr>
            <p:ph type="ftr" sz="quarter" idx="3"/>
          </p:nvPr>
        </p:nvSpPr>
        <p:spPr>
          <a:xfrm>
            <a:off x="222899" y="6415823"/>
            <a:ext cx="10972800"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Tree>
    <p:extLst>
      <p:ext uri="{BB962C8B-B14F-4D97-AF65-F5344CB8AC3E}">
        <p14:creationId xmlns:p14="http://schemas.microsoft.com/office/powerpoint/2010/main" val="59644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A8FAEA-C222-6289-0EED-99854E743FF6}"/>
              </a:ext>
            </a:extLst>
          </p:cNvPr>
          <p:cNvSpPr>
            <a:spLocks noGrp="1"/>
          </p:cNvSpPr>
          <p:nvPr>
            <p:ph type="dt" sz="half" idx="10"/>
          </p:nvPr>
        </p:nvSpPr>
        <p:spPr/>
        <p:txBody>
          <a:bodyPr/>
          <a:lstStyle/>
          <a:p>
            <a:fld id="{BFF08F3F-2BD5-4B86-8F8E-0F4107A70375}" type="datetimeFigureOut">
              <a:rPr lang="en-US" smtClean="0"/>
              <a:t>9/19/2024</a:t>
            </a:fld>
            <a:endParaRPr lang="en-US"/>
          </a:p>
        </p:txBody>
      </p:sp>
      <p:sp>
        <p:nvSpPr>
          <p:cNvPr id="3" name="Footer Placeholder 2">
            <a:extLst>
              <a:ext uri="{FF2B5EF4-FFF2-40B4-BE49-F238E27FC236}">
                <a16:creationId xmlns:a16="http://schemas.microsoft.com/office/drawing/2014/main" id="{C6A6B70E-D4ED-CBC8-367B-F6030C9332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D76D05-3D1C-BDD3-16F9-8EB6E9E8C5C3}"/>
              </a:ext>
            </a:extLst>
          </p:cNvPr>
          <p:cNvSpPr>
            <a:spLocks noGrp="1"/>
          </p:cNvSpPr>
          <p:nvPr>
            <p:ph type="sldNum" sz="quarter" idx="12"/>
          </p:nvPr>
        </p:nvSpPr>
        <p:spPr/>
        <p:txBody>
          <a:bodyPr/>
          <a:lstStyle/>
          <a:p>
            <a:fld id="{BB1D2A3A-3E87-44C9-9F83-68E3FE0111EC}" type="slidenum">
              <a:rPr lang="en-US" smtClean="0"/>
              <a:t>‹#›</a:t>
            </a:fld>
            <a:endParaRPr lang="en-US"/>
          </a:p>
        </p:txBody>
      </p:sp>
    </p:spTree>
    <p:extLst>
      <p:ext uri="{BB962C8B-B14F-4D97-AF65-F5344CB8AC3E}">
        <p14:creationId xmlns:p14="http://schemas.microsoft.com/office/powerpoint/2010/main" val="1178294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E3BF1-47D6-C532-A4FC-DA92535692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644ADA-268F-AB7D-CCA4-A38B80F28F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0A2523-E579-AFF4-D255-CEE57AB2D07E}"/>
              </a:ext>
            </a:extLst>
          </p:cNvPr>
          <p:cNvSpPr>
            <a:spLocks noGrp="1"/>
          </p:cNvSpPr>
          <p:nvPr>
            <p:ph type="dt" sz="half" idx="10"/>
          </p:nvPr>
        </p:nvSpPr>
        <p:spPr/>
        <p:txBody>
          <a:bodyPr/>
          <a:lstStyle/>
          <a:p>
            <a:fld id="{ED004070-ADFB-4682-80A8-E3F5658C2073}" type="datetimeFigureOut">
              <a:rPr lang="en-US" smtClean="0"/>
              <a:t>9/19/2024</a:t>
            </a:fld>
            <a:endParaRPr lang="en-US"/>
          </a:p>
        </p:txBody>
      </p:sp>
      <p:sp>
        <p:nvSpPr>
          <p:cNvPr id="5" name="Footer Placeholder 4">
            <a:extLst>
              <a:ext uri="{FF2B5EF4-FFF2-40B4-BE49-F238E27FC236}">
                <a16:creationId xmlns:a16="http://schemas.microsoft.com/office/drawing/2014/main" id="{0573AF02-F998-3EF2-A7C0-7C3572C9B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C47CA-67EA-E303-BC64-DE019FC9BBF0}"/>
              </a:ext>
            </a:extLst>
          </p:cNvPr>
          <p:cNvSpPr>
            <a:spLocks noGrp="1"/>
          </p:cNvSpPr>
          <p:nvPr>
            <p:ph type="sldNum" sz="quarter" idx="12"/>
          </p:nvPr>
        </p:nvSpPr>
        <p:spPr/>
        <p:txBody>
          <a:bodyPr/>
          <a:lstStyle/>
          <a:p>
            <a:fld id="{358D4C1B-06A3-4920-A90A-D5F56E9699FF}" type="slidenum">
              <a:rPr lang="en-US" smtClean="0"/>
              <a:t>‹#›</a:t>
            </a:fld>
            <a:endParaRPr lang="en-US"/>
          </a:p>
        </p:txBody>
      </p:sp>
    </p:spTree>
    <p:extLst>
      <p:ext uri="{BB962C8B-B14F-4D97-AF65-F5344CB8AC3E}">
        <p14:creationId xmlns:p14="http://schemas.microsoft.com/office/powerpoint/2010/main" val="991454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567CF-1A61-4B2C-4FE1-3DF44F162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B1DB7-BAEE-269B-35E2-7F54C685CF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13469-F233-E86F-7642-CFC00D5C5627}"/>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5" name="Footer Placeholder 4">
            <a:extLst>
              <a:ext uri="{FF2B5EF4-FFF2-40B4-BE49-F238E27FC236}">
                <a16:creationId xmlns:a16="http://schemas.microsoft.com/office/drawing/2014/main" id="{F640C21C-BA34-4744-C757-198043084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CC4138-991F-6D8D-796E-F984B384E40C}"/>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43147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39DF8-4471-A5DA-5F52-64C7E37718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475EE-F642-0DFF-A9D1-19EC82DC85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CC7C40-6B2B-89B5-B6D6-6CF2BB5F6571}"/>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5" name="Footer Placeholder 4">
            <a:extLst>
              <a:ext uri="{FF2B5EF4-FFF2-40B4-BE49-F238E27FC236}">
                <a16:creationId xmlns:a16="http://schemas.microsoft.com/office/drawing/2014/main" id="{7DB95FEB-5A04-D4BF-A221-A74888BE7C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49139-127C-51C4-CAED-057EC09282B8}"/>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264452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2C61-66D6-5F16-1408-0F70728FE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04440F-03DC-8419-5953-F30947761B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198E24-FAD6-C71B-EAB4-CB1C4C4E23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6D02D0-C7C7-A221-DB58-FB70CB9EE1F4}"/>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6" name="Footer Placeholder 5">
            <a:extLst>
              <a:ext uri="{FF2B5EF4-FFF2-40B4-BE49-F238E27FC236}">
                <a16:creationId xmlns:a16="http://schemas.microsoft.com/office/drawing/2014/main" id="{C805CE96-56BE-876A-4BE0-3BCF564557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15E508-D3B8-C333-70AC-DF32FAB46EB2}"/>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102612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F96B8-848F-AAF3-8711-F0783BA768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DDED7E-FDFA-E17D-23D9-74541E44FE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C63CA9-7B91-E427-BAB2-285A3F74DA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648DD-C22D-8323-F7D3-A798D836AF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078B19-A2EC-4B98-AA17-2671F05657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C801CB-F728-FEEE-53F4-4451A735938E}"/>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8" name="Footer Placeholder 7">
            <a:extLst>
              <a:ext uri="{FF2B5EF4-FFF2-40B4-BE49-F238E27FC236}">
                <a16:creationId xmlns:a16="http://schemas.microsoft.com/office/drawing/2014/main" id="{322F8A2C-F523-E5AE-7355-041C21748F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B72A38-06E2-AAF3-3C43-D253C69F166F}"/>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1825905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C9E24-AD91-5161-4D7D-95A3AB0A35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3DC689-E70C-187B-1E52-B578E1DCD145}"/>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4" name="Footer Placeholder 3">
            <a:extLst>
              <a:ext uri="{FF2B5EF4-FFF2-40B4-BE49-F238E27FC236}">
                <a16:creationId xmlns:a16="http://schemas.microsoft.com/office/drawing/2014/main" id="{DFF0A51F-CB76-3E29-40D7-563C08DCA9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EFE72B-0F07-3E17-969E-E68E27B535E3}"/>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88257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D7D66D-AF1A-FCD6-F100-2527EAA8519E}"/>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3" name="Footer Placeholder 2">
            <a:extLst>
              <a:ext uri="{FF2B5EF4-FFF2-40B4-BE49-F238E27FC236}">
                <a16:creationId xmlns:a16="http://schemas.microsoft.com/office/drawing/2014/main" id="{E8878955-25F3-F35A-D713-94E224FC83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3E6F0E-878A-D08C-7EC4-1D8D80ACEC32}"/>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242830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F3149-12F4-5DFA-C176-673BF5690E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D73887-37C9-0C95-3ADA-2713636C4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D94C64-0035-EE5E-52DB-93F5111C3C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675B7-6D2B-3802-E4EE-6A9CBB9696C8}"/>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6" name="Footer Placeholder 5">
            <a:extLst>
              <a:ext uri="{FF2B5EF4-FFF2-40B4-BE49-F238E27FC236}">
                <a16:creationId xmlns:a16="http://schemas.microsoft.com/office/drawing/2014/main" id="{FC1F3958-48EE-08CA-46BD-6567B015DB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16B16-F2E8-4F1A-1334-DB04D5DBB322}"/>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1240419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40AE8-A098-454F-B066-41335A9FD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EC1378-3494-802C-FED7-8A2473A4B0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A7EE6-75C2-5978-F5CB-7A81FF2CF6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832B7C-E95B-3126-E09E-F08727BD5305}"/>
              </a:ext>
            </a:extLst>
          </p:cNvPr>
          <p:cNvSpPr>
            <a:spLocks noGrp="1"/>
          </p:cNvSpPr>
          <p:nvPr>
            <p:ph type="dt" sz="half" idx="10"/>
          </p:nvPr>
        </p:nvSpPr>
        <p:spPr/>
        <p:txBody>
          <a:bodyPr/>
          <a:lstStyle/>
          <a:p>
            <a:fld id="{3578D619-0570-45FC-8F6C-F8B85A087880}" type="datetimeFigureOut">
              <a:rPr lang="en-US" smtClean="0"/>
              <a:t>9/19/2024</a:t>
            </a:fld>
            <a:endParaRPr lang="en-US"/>
          </a:p>
        </p:txBody>
      </p:sp>
      <p:sp>
        <p:nvSpPr>
          <p:cNvPr id="6" name="Footer Placeholder 5">
            <a:extLst>
              <a:ext uri="{FF2B5EF4-FFF2-40B4-BE49-F238E27FC236}">
                <a16:creationId xmlns:a16="http://schemas.microsoft.com/office/drawing/2014/main" id="{7CA519CD-1973-93D8-7E49-61FED02BE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396147-EAFA-CFEF-4B57-FDFCAAE154C5}"/>
              </a:ext>
            </a:extLst>
          </p:cNvPr>
          <p:cNvSpPr>
            <a:spLocks noGrp="1"/>
          </p:cNvSpPr>
          <p:nvPr>
            <p:ph type="sldNum" sz="quarter" idx="12"/>
          </p:nvPr>
        </p:nvSpPr>
        <p:spPr/>
        <p:txBody>
          <a:bodyPr/>
          <a:lstStyle/>
          <a:p>
            <a:fld id="{AA04AB40-AB6D-4B71-8AE6-05522D2C58C5}" type="slidenum">
              <a:rPr lang="en-US" smtClean="0"/>
              <a:t>‹#›</a:t>
            </a:fld>
            <a:endParaRPr lang="en-US"/>
          </a:p>
        </p:txBody>
      </p:sp>
    </p:spTree>
    <p:extLst>
      <p:ext uri="{BB962C8B-B14F-4D97-AF65-F5344CB8AC3E}">
        <p14:creationId xmlns:p14="http://schemas.microsoft.com/office/powerpoint/2010/main" val="132973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466A61-264E-2B11-F646-B889DCDCB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EE18B9-E784-B1A3-C256-A127202672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84514-DB3A-A455-8C25-D4590F51A0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8D619-0570-45FC-8F6C-F8B85A087880}" type="datetimeFigureOut">
              <a:rPr lang="en-US" smtClean="0"/>
              <a:t>9/19/2024</a:t>
            </a:fld>
            <a:endParaRPr lang="en-US"/>
          </a:p>
        </p:txBody>
      </p:sp>
      <p:sp>
        <p:nvSpPr>
          <p:cNvPr id="5" name="Footer Placeholder 4">
            <a:extLst>
              <a:ext uri="{FF2B5EF4-FFF2-40B4-BE49-F238E27FC236}">
                <a16:creationId xmlns:a16="http://schemas.microsoft.com/office/drawing/2014/main" id="{C4F812C3-8739-1D87-DB25-61FF7F98E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C43570-5C29-1673-7D89-C6CF2FBF7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4AB40-AB6D-4B71-8AE6-05522D2C58C5}" type="slidenum">
              <a:rPr lang="en-US" smtClean="0"/>
              <a:t>‹#›</a:t>
            </a:fld>
            <a:endParaRPr lang="en-US"/>
          </a:p>
        </p:txBody>
      </p:sp>
    </p:spTree>
    <p:extLst>
      <p:ext uri="{BB962C8B-B14F-4D97-AF65-F5344CB8AC3E}">
        <p14:creationId xmlns:p14="http://schemas.microsoft.com/office/powerpoint/2010/main" val="481806883"/>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515" y="360688"/>
            <a:ext cx="10972800" cy="52169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63427" y="888467"/>
            <a:ext cx="7110008" cy="332192"/>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11156102" y="6420102"/>
            <a:ext cx="834713" cy="366183"/>
          </a:xfrm>
          <a:prstGeom prst="rect">
            <a:avLst/>
          </a:prstGeom>
        </p:spPr>
        <p:txBody>
          <a:bodyPr vert="horz" lIns="91440" tIns="45720" rIns="91440" bIns="45720" rtlCol="0" anchor="ctr"/>
          <a:lstStyle>
            <a:lvl1pPr algn="r">
              <a:defRPr sz="1333">
                <a:solidFill>
                  <a:schemeClr val="tx2">
                    <a:lumMod val="60000"/>
                    <a:lumOff val="40000"/>
                  </a:schemeClr>
                </a:solidFill>
                <a:latin typeface="Arial"/>
                <a:cs typeface="Arial"/>
              </a:defRPr>
            </a:lvl1pPr>
          </a:lstStyle>
          <a:p>
            <a:fld id="{A88B48FB-E956-2048-9E74-C69E7CAA26CC}" type="slidenum">
              <a:rPr lang="en-US" smtClean="0"/>
              <a:pPr/>
              <a:t>‹#›</a:t>
            </a:fld>
            <a:endParaRPr lang="en-US" dirty="0"/>
          </a:p>
        </p:txBody>
      </p:sp>
      <p:sp>
        <p:nvSpPr>
          <p:cNvPr id="4" name="Footer Placeholder 3">
            <a:extLst>
              <a:ext uri="{FF2B5EF4-FFF2-40B4-BE49-F238E27FC236}">
                <a16:creationId xmlns:a16="http://schemas.microsoft.com/office/drawing/2014/main" id="{C67FE218-D8C1-4598-C115-912209DA107F}"/>
              </a:ext>
            </a:extLst>
          </p:cNvPr>
          <p:cNvSpPr>
            <a:spLocks noGrp="1"/>
          </p:cNvSpPr>
          <p:nvPr>
            <p:ph type="ftr" sz="quarter" idx="3"/>
          </p:nvPr>
        </p:nvSpPr>
        <p:spPr>
          <a:xfrm>
            <a:off x="222898" y="6415822"/>
            <a:ext cx="10972799" cy="366183"/>
          </a:xfrm>
          <a:prstGeom prst="rect">
            <a:avLst/>
          </a:prstGeom>
        </p:spPr>
        <p:txBody>
          <a:bodyPr vert="horz" lIns="91440" tIns="45720" rIns="91440" bIns="45720" rtlCol="0" anchor="ctr"/>
          <a:lstStyle>
            <a:lvl1pPr algn="l">
              <a:defRPr sz="1400">
                <a:solidFill>
                  <a:schemeClr val="tx1">
                    <a:tint val="75000"/>
                  </a:schemeClr>
                </a:solidFill>
              </a:defRPr>
            </a:lvl1pPr>
          </a:lstStyle>
          <a:p>
            <a:endParaRPr lang="en-US" dirty="0"/>
          </a:p>
        </p:txBody>
      </p:sp>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Lst>
  <p:hf hdr="0" dt="0"/>
  <p:txStyles>
    <p:titleStyle>
      <a:lvl1pPr algn="l" defTabSz="457200" rtl="0" eaLnBrk="1" latinLnBrk="0" hangingPunct="1">
        <a:spcBef>
          <a:spcPct val="0"/>
        </a:spcBef>
        <a:buNone/>
        <a:defRPr sz="18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BBC419-B8D2-51B5-B524-66CC422B51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00E40B-78BB-DC5E-F86E-94063E01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6765FF-B4BC-8AD9-B82F-FABA31722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F08F3F-2BD5-4B86-8F8E-0F4107A70375}" type="datetimeFigureOut">
              <a:rPr lang="en-US" smtClean="0"/>
              <a:t>9/19/2024</a:t>
            </a:fld>
            <a:endParaRPr lang="en-US"/>
          </a:p>
        </p:txBody>
      </p:sp>
      <p:sp>
        <p:nvSpPr>
          <p:cNvPr id="5" name="Footer Placeholder 4">
            <a:extLst>
              <a:ext uri="{FF2B5EF4-FFF2-40B4-BE49-F238E27FC236}">
                <a16:creationId xmlns:a16="http://schemas.microsoft.com/office/drawing/2014/main" id="{A066BA99-C1A3-4F4E-3566-A85D6B3D6D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7F1CF6-3120-4E76-F272-0B5D6A106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1D2A3A-3E87-44C9-9F83-68E3FE0111EC}" type="slidenum">
              <a:rPr lang="en-US" smtClean="0"/>
              <a:t>‹#›</a:t>
            </a:fld>
            <a:endParaRPr lang="en-US"/>
          </a:p>
        </p:txBody>
      </p:sp>
    </p:spTree>
    <p:extLst>
      <p:ext uri="{BB962C8B-B14F-4D97-AF65-F5344CB8AC3E}">
        <p14:creationId xmlns:p14="http://schemas.microsoft.com/office/powerpoint/2010/main" val="114369614"/>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130881-5B45-4DFB-EDEA-DBAE0B138A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BDD8A5-5268-5BA1-6B41-1A6423D5C7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EA73E8-1BB8-904D-10D3-7D0AE06140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04070-ADFB-4682-80A8-E3F5658C2073}" type="datetimeFigureOut">
              <a:rPr lang="en-US" smtClean="0"/>
              <a:t>9/19/2024</a:t>
            </a:fld>
            <a:endParaRPr lang="en-US"/>
          </a:p>
        </p:txBody>
      </p:sp>
      <p:sp>
        <p:nvSpPr>
          <p:cNvPr id="5" name="Footer Placeholder 4">
            <a:extLst>
              <a:ext uri="{FF2B5EF4-FFF2-40B4-BE49-F238E27FC236}">
                <a16:creationId xmlns:a16="http://schemas.microsoft.com/office/drawing/2014/main" id="{6ECFFCAF-E339-D64A-1550-5C4EBC163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9FAAF1D-C128-4A03-3670-1D729EC776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D4C1B-06A3-4920-A90A-D5F56E9699FF}" type="slidenum">
              <a:rPr lang="en-US" smtClean="0"/>
              <a:t>‹#›</a:t>
            </a:fld>
            <a:endParaRPr lang="en-US"/>
          </a:p>
        </p:txBody>
      </p:sp>
    </p:spTree>
    <p:extLst>
      <p:ext uri="{BB962C8B-B14F-4D97-AF65-F5344CB8AC3E}">
        <p14:creationId xmlns:p14="http://schemas.microsoft.com/office/powerpoint/2010/main" val="724695480"/>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hyperlink" Target="https://en.wikipedia.org/wiki/Mobile_Bay"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hyperlink" Target="https://en.wikipedia.org/wiki/Mobile_Bay"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roper-cooking.info/checklist-png"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2F7FE"/>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6195B5-C804-634A-48BB-FB31F69CF200}"/>
              </a:ext>
            </a:extLst>
          </p:cNvPr>
          <p:cNvSpPr/>
          <p:nvPr/>
        </p:nvSpPr>
        <p:spPr>
          <a:xfrm>
            <a:off x="0" y="3397694"/>
            <a:ext cx="12192000" cy="3564294"/>
          </a:xfrm>
          <a:prstGeom prst="rect">
            <a:avLst/>
          </a:prstGeom>
          <a:solidFill>
            <a:srgbClr val="0364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F1E1E-7DEB-87DB-D8CF-28F1E370319B}"/>
              </a:ext>
            </a:extLst>
          </p:cNvPr>
          <p:cNvSpPr>
            <a:spLocks noGrp="1"/>
          </p:cNvSpPr>
          <p:nvPr>
            <p:ph type="ctrTitle"/>
          </p:nvPr>
        </p:nvSpPr>
        <p:spPr>
          <a:xfrm>
            <a:off x="255318" y="3922388"/>
            <a:ext cx="11681347" cy="961567"/>
          </a:xfrm>
        </p:spPr>
        <p:txBody>
          <a:bodyPr>
            <a:noAutofit/>
          </a:bodyPr>
          <a:lstStyle/>
          <a:p>
            <a:pPr algn="ctr"/>
            <a:r>
              <a:rPr lang="en-US" sz="6600" b="1" dirty="0">
                <a:solidFill>
                  <a:schemeClr val="bg1"/>
                </a:solidFill>
                <a:latin typeface="Candara" panose="020E0502030303020204" pitchFamily="34" charset="0"/>
              </a:rPr>
              <a:t>Science Advisory Committee </a:t>
            </a:r>
          </a:p>
        </p:txBody>
      </p:sp>
      <p:sp>
        <p:nvSpPr>
          <p:cNvPr id="3" name="Subtitle 2">
            <a:extLst>
              <a:ext uri="{FF2B5EF4-FFF2-40B4-BE49-F238E27FC236}">
                <a16:creationId xmlns:a16="http://schemas.microsoft.com/office/drawing/2014/main" id="{D74240E7-0C72-1663-B358-0CDA57413C8F}"/>
              </a:ext>
            </a:extLst>
          </p:cNvPr>
          <p:cNvSpPr>
            <a:spLocks noGrp="1"/>
          </p:cNvSpPr>
          <p:nvPr>
            <p:ph type="subTitle" idx="1"/>
          </p:nvPr>
        </p:nvSpPr>
        <p:spPr>
          <a:xfrm>
            <a:off x="4643766" y="4861869"/>
            <a:ext cx="2904449" cy="488811"/>
          </a:xfrm>
        </p:spPr>
        <p:txBody>
          <a:bodyPr>
            <a:normAutofit fontScale="92500"/>
          </a:bodyPr>
          <a:lstStyle/>
          <a:p>
            <a:pPr algn="ctr"/>
            <a:r>
              <a:rPr lang="en-US" b="1" dirty="0">
                <a:solidFill>
                  <a:schemeClr val="bg1"/>
                </a:solidFill>
                <a:latin typeface="Candara" panose="020E0502030303020204" pitchFamily="34" charset="0"/>
              </a:rPr>
              <a:t>September 20</a:t>
            </a:r>
            <a:r>
              <a:rPr lang="en-US" b="1" baseline="30000" dirty="0">
                <a:solidFill>
                  <a:schemeClr val="bg1"/>
                </a:solidFill>
                <a:latin typeface="Candara" panose="020E0502030303020204" pitchFamily="34" charset="0"/>
              </a:rPr>
              <a:t>th</a:t>
            </a:r>
            <a:r>
              <a:rPr lang="en-US" b="1" dirty="0">
                <a:solidFill>
                  <a:schemeClr val="bg1"/>
                </a:solidFill>
                <a:latin typeface="Candara" panose="020E0502030303020204" pitchFamily="34" charset="0"/>
              </a:rPr>
              <a:t>, 2024</a:t>
            </a:r>
          </a:p>
        </p:txBody>
      </p:sp>
      <p:pic>
        <p:nvPicPr>
          <p:cNvPr id="1026" name="Picture 2">
            <a:extLst>
              <a:ext uri="{FF2B5EF4-FFF2-40B4-BE49-F238E27FC236}">
                <a16:creationId xmlns:a16="http://schemas.microsoft.com/office/drawing/2014/main" id="{FB9AFA33-E9E2-B257-1B92-51C4A5480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18" y="276922"/>
            <a:ext cx="2385969" cy="2385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FC19C2-E618-710A-3387-082ECF45E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618" y="276922"/>
            <a:ext cx="2904448" cy="2385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p&#10;&#10;Description automatically generated">
            <a:extLst>
              <a:ext uri="{FF2B5EF4-FFF2-40B4-BE49-F238E27FC236}">
                <a16:creationId xmlns:a16="http://schemas.microsoft.com/office/drawing/2014/main" id="{5653A107-C0AC-71A0-CAE6-9E09DE9AD43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465" r="14223" b="10188"/>
          <a:stretch/>
        </p:blipFill>
        <p:spPr>
          <a:xfrm>
            <a:off x="4643775" y="273752"/>
            <a:ext cx="2385969" cy="238913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8" name="Subtitle 2">
            <a:extLst>
              <a:ext uri="{FF2B5EF4-FFF2-40B4-BE49-F238E27FC236}">
                <a16:creationId xmlns:a16="http://schemas.microsoft.com/office/drawing/2014/main" id="{986C2E5F-6DDA-9BB7-F4D1-589A4513F66B}"/>
              </a:ext>
            </a:extLst>
          </p:cNvPr>
          <p:cNvSpPr txBox="1">
            <a:spLocks/>
          </p:cNvSpPr>
          <p:nvPr/>
        </p:nvSpPr>
        <p:spPr>
          <a:xfrm>
            <a:off x="2872263" y="5801909"/>
            <a:ext cx="6447453" cy="708849"/>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dirty="0">
                <a:solidFill>
                  <a:schemeClr val="bg1"/>
                </a:solidFill>
                <a:latin typeface="Candara" panose="020E0502030303020204" pitchFamily="34" charset="0"/>
              </a:rPr>
              <a:t>In-person attendees: Please write your name and affiliation on the sign- in sheet</a:t>
            </a:r>
          </a:p>
          <a:p>
            <a:r>
              <a:rPr lang="en-US" sz="2000" b="1" dirty="0">
                <a:solidFill>
                  <a:schemeClr val="bg1"/>
                </a:solidFill>
                <a:latin typeface="Candara" panose="020E0502030303020204" pitchFamily="34" charset="0"/>
              </a:rPr>
              <a:t>Virtual attendees: Please type your name and affiliation in the chat</a:t>
            </a:r>
          </a:p>
        </p:txBody>
      </p:sp>
    </p:spTree>
    <p:extLst>
      <p:ext uri="{BB962C8B-B14F-4D97-AF65-F5344CB8AC3E}">
        <p14:creationId xmlns:p14="http://schemas.microsoft.com/office/powerpoint/2010/main" val="258177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400" kern="1200" dirty="0">
                <a:solidFill>
                  <a:schemeClr val="tx1"/>
                </a:solidFill>
                <a:latin typeface="+mj-lt"/>
                <a:ea typeface="+mj-ea"/>
                <a:cs typeface="+mj-cs"/>
              </a:rPr>
              <a:t>Cross-Committee Updates</a:t>
            </a: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a:p>
            <a:pPr algn="ctr"/>
            <a:r>
              <a:rPr lang="en-US" i="1" dirty="0">
                <a:solidFill>
                  <a:schemeClr val="tx1"/>
                </a:solidFill>
              </a:rPr>
              <a:t>Blair Morrison</a:t>
            </a:r>
            <a:endParaRPr lang="en-US" sz="2400" i="1"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0856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py of Management Conference Structure">
            <a:extLst>
              <a:ext uri="{FF2B5EF4-FFF2-40B4-BE49-F238E27FC236}">
                <a16:creationId xmlns:a16="http://schemas.microsoft.com/office/drawing/2014/main" id="{7FCACAE5-ADBD-9E82-2AF4-99DA60FFA9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0"/>
            <a:ext cx="10795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BE3F9F0B-924C-71F8-FE6F-2DB1E1523E35}"/>
              </a:ext>
            </a:extLst>
          </p:cNvPr>
          <p:cNvSpPr/>
          <p:nvPr/>
        </p:nvSpPr>
        <p:spPr>
          <a:xfrm>
            <a:off x="4436199" y="235390"/>
            <a:ext cx="3472846" cy="1528035"/>
          </a:xfrm>
          <a:prstGeom prst="roundRect">
            <a:avLst>
              <a:gd name="adj" fmla="val 11898"/>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1600" dirty="0"/>
              <a:t>Stressor Matrix Report consensus,</a:t>
            </a:r>
            <a:r>
              <a:rPr lang="en-US" sz="1600" b="0" i="0" dirty="0">
                <a:solidFill>
                  <a:schemeClr val="bg1"/>
                </a:solidFill>
                <a:effectLst/>
              </a:rPr>
              <a:t> CCMP </a:t>
            </a:r>
            <a:r>
              <a:rPr lang="en-US" sz="1600" dirty="0">
                <a:solidFill>
                  <a:schemeClr val="bg1"/>
                </a:solidFill>
              </a:rPr>
              <a:t>SA</a:t>
            </a:r>
            <a:r>
              <a:rPr lang="en-US" sz="1600" b="0" i="0" dirty="0">
                <a:solidFill>
                  <a:schemeClr val="bg1"/>
                </a:solidFill>
                <a:effectLst/>
              </a:rPr>
              <a:t>C Action Planning,</a:t>
            </a:r>
            <a:r>
              <a:rPr lang="en-US" sz="1600" dirty="0"/>
              <a:t> listserv, membership guidelines, outcomes from Monitoring Summit and State of the Bay workshop</a:t>
            </a:r>
          </a:p>
        </p:txBody>
      </p:sp>
      <p:sp>
        <p:nvSpPr>
          <p:cNvPr id="10" name="Rectangle: Rounded Corners 9">
            <a:extLst>
              <a:ext uri="{FF2B5EF4-FFF2-40B4-BE49-F238E27FC236}">
                <a16:creationId xmlns:a16="http://schemas.microsoft.com/office/drawing/2014/main" id="{6D4BC75A-30B0-BA9F-DDBA-C22C047A88D8}"/>
              </a:ext>
            </a:extLst>
          </p:cNvPr>
          <p:cNvSpPr/>
          <p:nvPr/>
        </p:nvSpPr>
        <p:spPr>
          <a:xfrm>
            <a:off x="8354840" y="1725699"/>
            <a:ext cx="2907671" cy="1787045"/>
          </a:xfrm>
          <a:prstGeom prst="roundRect">
            <a:avLst>
              <a:gd name="adj" fmla="val 8003"/>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1400" dirty="0"/>
              <a:t>Christensen Global Strategies Report on expanding green and blue business in the Mobile region (includes industry leader interviews, asset assessment, funding opportunities, and project recommendations), </a:t>
            </a:r>
            <a:r>
              <a:rPr lang="en-US" sz="1400" dirty="0">
                <a:solidFill>
                  <a:schemeClr val="bg1"/>
                </a:solidFill>
              </a:rPr>
              <a:t>CCMP BRC Action Planning</a:t>
            </a:r>
            <a:endParaRPr lang="en-US" sz="1400" dirty="0"/>
          </a:p>
        </p:txBody>
      </p:sp>
      <p:sp>
        <p:nvSpPr>
          <p:cNvPr id="12" name="Rectangle: Rounded Corners 11">
            <a:extLst>
              <a:ext uri="{FF2B5EF4-FFF2-40B4-BE49-F238E27FC236}">
                <a16:creationId xmlns:a16="http://schemas.microsoft.com/office/drawing/2014/main" id="{17AB9779-38FD-3297-F10D-42ED5894F25C}"/>
              </a:ext>
            </a:extLst>
          </p:cNvPr>
          <p:cNvSpPr/>
          <p:nvPr/>
        </p:nvSpPr>
        <p:spPr>
          <a:xfrm>
            <a:off x="8299009" y="4032824"/>
            <a:ext cx="3063089" cy="1888142"/>
          </a:xfrm>
          <a:prstGeom prst="roundRect">
            <a:avLst>
              <a:gd name="adj" fmla="val 8003"/>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600" dirty="0"/>
              <a:t>Presentations on Wastewater Source-Tracking Canine Program, Effectively Communicating Climate Change, </a:t>
            </a:r>
            <a:r>
              <a:rPr lang="en-US" sz="1600" b="0" i="0" dirty="0">
                <a:solidFill>
                  <a:schemeClr val="bg1"/>
                </a:solidFill>
                <a:effectLst/>
              </a:rPr>
              <a:t>CCMP C</a:t>
            </a:r>
            <a:r>
              <a:rPr lang="en-US" sz="1600" dirty="0">
                <a:solidFill>
                  <a:schemeClr val="bg1"/>
                </a:solidFill>
              </a:rPr>
              <a:t>A</a:t>
            </a:r>
            <a:r>
              <a:rPr lang="en-US" sz="1600" b="0" i="0" dirty="0">
                <a:solidFill>
                  <a:schemeClr val="bg1"/>
                </a:solidFill>
                <a:effectLst/>
              </a:rPr>
              <a:t>C Action Planning,</a:t>
            </a:r>
            <a:r>
              <a:rPr lang="en-US" sz="1600" dirty="0"/>
              <a:t> and Watershed Management Plan Project Map</a:t>
            </a:r>
          </a:p>
        </p:txBody>
      </p:sp>
      <p:sp>
        <p:nvSpPr>
          <p:cNvPr id="13" name="Rectangle: Rounded Corners 12">
            <a:extLst>
              <a:ext uri="{FF2B5EF4-FFF2-40B4-BE49-F238E27FC236}">
                <a16:creationId xmlns:a16="http://schemas.microsoft.com/office/drawing/2014/main" id="{C30A944B-EA7B-74CC-2CCF-6E34FCEABB2B}"/>
              </a:ext>
            </a:extLst>
          </p:cNvPr>
          <p:cNvSpPr/>
          <p:nvPr/>
        </p:nvSpPr>
        <p:spPr>
          <a:xfrm>
            <a:off x="829902" y="4032823"/>
            <a:ext cx="3316585" cy="1787045"/>
          </a:xfrm>
          <a:prstGeom prst="roundRect">
            <a:avLst>
              <a:gd name="adj" fmla="val 8003"/>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1600" b="0" i="0" dirty="0">
                <a:solidFill>
                  <a:schemeClr val="bg1"/>
                </a:solidFill>
                <a:effectLst/>
              </a:rPr>
              <a:t>Stressor Matrix Report results, CCMP PIC Action Planning, Reviewed Watershed Plan Project Status, NEPORT Data Collection, </a:t>
            </a:r>
            <a:r>
              <a:rPr lang="en-US" sz="1600" dirty="0"/>
              <a:t>Watershed Management Plan Project Map</a:t>
            </a:r>
            <a:endParaRPr lang="en-US" sz="1600" b="0" i="0" dirty="0">
              <a:solidFill>
                <a:schemeClr val="bg1"/>
              </a:solidFill>
              <a:effectLst/>
            </a:endParaRPr>
          </a:p>
        </p:txBody>
      </p:sp>
      <p:sp>
        <p:nvSpPr>
          <p:cNvPr id="14" name="Rectangle: Rounded Corners 13">
            <a:extLst>
              <a:ext uri="{FF2B5EF4-FFF2-40B4-BE49-F238E27FC236}">
                <a16:creationId xmlns:a16="http://schemas.microsoft.com/office/drawing/2014/main" id="{678F6912-28A4-C19D-9B37-350276BA714D}"/>
              </a:ext>
            </a:extLst>
          </p:cNvPr>
          <p:cNvSpPr/>
          <p:nvPr/>
        </p:nvSpPr>
        <p:spPr>
          <a:xfrm>
            <a:off x="1055422" y="1725698"/>
            <a:ext cx="3023856" cy="1787045"/>
          </a:xfrm>
          <a:prstGeom prst="roundRect">
            <a:avLst>
              <a:gd name="adj" fmla="val 8003"/>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600" b="0" i="0" dirty="0">
                <a:solidFill>
                  <a:schemeClr val="bg1"/>
                </a:solidFill>
                <a:effectLst/>
              </a:rPr>
              <a:t>Stressor Matrix Report results, Presentation on hurricane </a:t>
            </a:r>
            <a:r>
              <a:rPr lang="en-US" sz="1600" dirty="0">
                <a:solidFill>
                  <a:schemeClr val="bg1"/>
                </a:solidFill>
              </a:rPr>
              <a:t>s</a:t>
            </a:r>
            <a:r>
              <a:rPr lang="en-US" sz="1600" b="0" i="0" dirty="0">
                <a:solidFill>
                  <a:schemeClr val="bg1"/>
                </a:solidFill>
                <a:effectLst/>
              </a:rPr>
              <a:t>eason outlook from NWS-Mobile, CCMP GNC Action Planning, upcoming presentation from USACE</a:t>
            </a:r>
            <a:endParaRPr lang="en-US" sz="1600" dirty="0"/>
          </a:p>
        </p:txBody>
      </p:sp>
      <p:sp>
        <p:nvSpPr>
          <p:cNvPr id="17" name="Rectangle: Rounded Corners 16">
            <a:extLst>
              <a:ext uri="{FF2B5EF4-FFF2-40B4-BE49-F238E27FC236}">
                <a16:creationId xmlns:a16="http://schemas.microsoft.com/office/drawing/2014/main" id="{3A1E2C70-CB90-E72E-A6D4-C67A9C846112}"/>
              </a:ext>
            </a:extLst>
          </p:cNvPr>
          <p:cNvSpPr/>
          <p:nvPr/>
        </p:nvSpPr>
        <p:spPr>
          <a:xfrm>
            <a:off x="5069941" y="4277269"/>
            <a:ext cx="2172832" cy="910368"/>
          </a:xfrm>
          <a:prstGeom prst="roundRect">
            <a:avLst>
              <a:gd name="adj" fmla="val 8003"/>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Workplan Approval</a:t>
            </a:r>
          </a:p>
        </p:txBody>
      </p:sp>
    </p:spTree>
    <p:extLst>
      <p:ext uri="{BB962C8B-B14F-4D97-AF65-F5344CB8AC3E}">
        <p14:creationId xmlns:p14="http://schemas.microsoft.com/office/powerpoint/2010/main" val="130576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3" grpId="0" animBg="1"/>
      <p:bldP spid="14"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400" kern="1200" dirty="0">
                <a:solidFill>
                  <a:schemeClr val="tx1"/>
                </a:solidFill>
                <a:latin typeface="+mj-lt"/>
                <a:ea typeface="+mj-ea"/>
                <a:cs typeface="+mj-cs"/>
              </a:rPr>
              <a:t>CCMP Survey and Discussion</a:t>
            </a: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a:p>
            <a:pPr algn="ctr"/>
            <a:r>
              <a:rPr lang="en-US" i="1" dirty="0">
                <a:solidFill>
                  <a:schemeClr val="tx1"/>
                </a:solidFill>
              </a:rPr>
              <a:t>Dottie Byron, Steve Jones, </a:t>
            </a:r>
          </a:p>
          <a:p>
            <a:pPr algn="ctr"/>
            <a:r>
              <a:rPr lang="en-US" i="1" dirty="0">
                <a:solidFill>
                  <a:schemeClr val="tx1"/>
                </a:solidFill>
              </a:rPr>
              <a:t>and Blair Morrison</a:t>
            </a:r>
            <a:endParaRPr lang="en-US" sz="2400" i="1"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032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A6678B-63C5-A306-4D0E-E61A0F6DC134}"/>
              </a:ext>
            </a:extLst>
          </p:cNvPr>
          <p:cNvPicPr>
            <a:picLocks noChangeAspect="1"/>
          </p:cNvPicPr>
          <p:nvPr/>
        </p:nvPicPr>
        <p:blipFill>
          <a:blip r:embed="rId2"/>
          <a:stretch>
            <a:fillRect/>
          </a:stretch>
        </p:blipFill>
        <p:spPr>
          <a:xfrm>
            <a:off x="643467" y="1179831"/>
            <a:ext cx="10905066" cy="4498338"/>
          </a:xfrm>
          <a:prstGeom prst="rect">
            <a:avLst/>
          </a:prstGeom>
        </p:spPr>
      </p:pic>
      <p:sp>
        <p:nvSpPr>
          <p:cNvPr id="2" name="TextBox 1">
            <a:extLst>
              <a:ext uri="{FF2B5EF4-FFF2-40B4-BE49-F238E27FC236}">
                <a16:creationId xmlns:a16="http://schemas.microsoft.com/office/drawing/2014/main" id="{FE9E2491-B4BF-CC0C-54F4-7BE56B957EE3}"/>
              </a:ext>
            </a:extLst>
          </p:cNvPr>
          <p:cNvSpPr txBox="1"/>
          <p:nvPr/>
        </p:nvSpPr>
        <p:spPr>
          <a:xfrm>
            <a:off x="3486952" y="147145"/>
            <a:ext cx="5218095" cy="1200329"/>
          </a:xfrm>
          <a:prstGeom prst="rect">
            <a:avLst/>
          </a:prstGeom>
          <a:noFill/>
        </p:spPr>
        <p:txBody>
          <a:bodyPr wrap="none" rtlCol="0">
            <a:spAutoFit/>
          </a:bodyPr>
          <a:lstStyle/>
          <a:p>
            <a:r>
              <a:rPr lang="en-US" sz="3600" dirty="0">
                <a:latin typeface="Candara" panose="020E0502030303020204" pitchFamily="34" charset="0"/>
              </a:rPr>
              <a:t>What is the CCMP Survey?</a:t>
            </a:r>
          </a:p>
          <a:p>
            <a:endParaRPr lang="en-US" sz="3600" dirty="0">
              <a:latin typeface="Candara" panose="020E0502030303020204" pitchFamily="34" charset="0"/>
            </a:endParaRPr>
          </a:p>
        </p:txBody>
      </p:sp>
    </p:spTree>
    <p:extLst>
      <p:ext uri="{BB962C8B-B14F-4D97-AF65-F5344CB8AC3E}">
        <p14:creationId xmlns:p14="http://schemas.microsoft.com/office/powerpoint/2010/main" val="3784533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52351A-CCEE-41FF-8FAA-DF7A8E081027}"/>
              </a:ext>
            </a:extLst>
          </p:cNvPr>
          <p:cNvSpPr>
            <a:spLocks noGrp="1"/>
          </p:cNvSpPr>
          <p:nvPr>
            <p:ph type="title"/>
          </p:nvPr>
        </p:nvSpPr>
        <p:spPr>
          <a:xfrm>
            <a:off x="0" y="1"/>
            <a:ext cx="12192000" cy="721809"/>
          </a:xfrm>
          <a:solidFill>
            <a:srgbClr val="0070C0">
              <a:alpha val="44000"/>
            </a:srgbClr>
          </a:solidFill>
        </p:spPr>
        <p:txBody>
          <a:bodyPr>
            <a:normAutofit/>
          </a:bodyPr>
          <a:lstStyle/>
          <a:p>
            <a:r>
              <a:rPr lang="en-US" b="1" dirty="0">
                <a:effectLst>
                  <a:outerShdw blurRad="50800" dist="38100" dir="2700000" algn="tl" rotWithShape="0">
                    <a:schemeClr val="bg1">
                      <a:lumMod val="75000"/>
                      <a:alpha val="40000"/>
                    </a:schemeClr>
                  </a:outerShdw>
                </a:effectLst>
                <a:latin typeface="+mn-lt"/>
              </a:rPr>
              <a:t>The New CCMP:  A </a:t>
            </a:r>
            <a:r>
              <a:rPr lang="en-US" sz="4000" b="1" dirty="0">
                <a:effectLst>
                  <a:outerShdw blurRad="50800" dist="38100" dir="2700000" algn="tl" rotWithShape="0">
                    <a:schemeClr val="bg1">
                      <a:lumMod val="75000"/>
                      <a:alpha val="40000"/>
                    </a:schemeClr>
                  </a:outerShdw>
                </a:effectLst>
                <a:latin typeface="+mn-lt"/>
              </a:rPr>
              <a:t>Compilation of Action Plans </a:t>
            </a:r>
          </a:p>
        </p:txBody>
      </p:sp>
      <p:sp>
        <p:nvSpPr>
          <p:cNvPr id="6" name="Content Placeholder 5">
            <a:extLst>
              <a:ext uri="{FF2B5EF4-FFF2-40B4-BE49-F238E27FC236}">
                <a16:creationId xmlns:a16="http://schemas.microsoft.com/office/drawing/2014/main" id="{F2B6ACFF-BDC0-431D-8CF3-A7C3A09C5A66}"/>
              </a:ext>
            </a:extLst>
          </p:cNvPr>
          <p:cNvSpPr>
            <a:spLocks noGrp="1"/>
          </p:cNvSpPr>
          <p:nvPr>
            <p:ph idx="1"/>
          </p:nvPr>
        </p:nvSpPr>
        <p:spPr>
          <a:xfrm>
            <a:off x="4552781" y="845440"/>
            <a:ext cx="7208488" cy="512562"/>
          </a:xfrm>
        </p:spPr>
        <p:txBody>
          <a:bodyPr>
            <a:normAutofit/>
          </a:bodyPr>
          <a:lstStyle/>
          <a:p>
            <a:pPr marL="0" indent="0">
              <a:spcBef>
                <a:spcPts val="0"/>
              </a:spcBef>
              <a:spcAft>
                <a:spcPts val="1800"/>
              </a:spcAft>
              <a:buNone/>
            </a:pPr>
            <a:r>
              <a:rPr lang="en-US" sz="2667" b="1" u="sng" dirty="0">
                <a:latin typeface="Calibri" panose="020F0502020204030204" pitchFamily="34" charset="0"/>
                <a:cs typeface="Calibri" panose="020F0502020204030204" pitchFamily="34" charset="0"/>
              </a:rPr>
              <a:t>Committee Action Plan Framework</a:t>
            </a:r>
          </a:p>
        </p:txBody>
      </p:sp>
      <p:sp>
        <p:nvSpPr>
          <p:cNvPr id="7" name="TextBox 6">
            <a:extLst>
              <a:ext uri="{FF2B5EF4-FFF2-40B4-BE49-F238E27FC236}">
                <a16:creationId xmlns:a16="http://schemas.microsoft.com/office/drawing/2014/main" id="{C9A38369-DA3B-7870-640A-A21A510636D8}"/>
              </a:ext>
            </a:extLst>
          </p:cNvPr>
          <p:cNvSpPr txBox="1"/>
          <p:nvPr/>
        </p:nvSpPr>
        <p:spPr>
          <a:xfrm>
            <a:off x="4552781" y="1481632"/>
            <a:ext cx="7475188" cy="4832092"/>
          </a:xfrm>
          <a:prstGeom prst="rect">
            <a:avLst/>
          </a:prstGeom>
          <a:noFill/>
        </p:spPr>
        <p:txBody>
          <a:bodyPr wrap="square" rtlCol="0">
            <a:spAutoFit/>
          </a:bodyPr>
          <a:lstStyle/>
          <a:p>
            <a:r>
              <a:rPr lang="en-US" sz="2400" dirty="0"/>
              <a:t>Estuary Status/Trends                         Measures</a:t>
            </a:r>
          </a:p>
          <a:p>
            <a:r>
              <a:rPr lang="en-US" sz="2000" i="1" dirty="0">
                <a:solidFill>
                  <a:srgbClr val="0070C0"/>
                </a:solidFill>
              </a:rPr>
              <a:t>What are you planning to improve and how will progress be measured? (think objectives here)</a:t>
            </a:r>
          </a:p>
          <a:p>
            <a:endParaRPr lang="en-US" sz="1600" dirty="0"/>
          </a:p>
          <a:p>
            <a:r>
              <a:rPr lang="en-US" sz="2400" dirty="0"/>
              <a:t>Restoration/Protection                       Actions/Projects</a:t>
            </a:r>
          </a:p>
          <a:p>
            <a:r>
              <a:rPr lang="en-US" sz="2000" i="1" dirty="0">
                <a:solidFill>
                  <a:srgbClr val="0070C0"/>
                </a:solidFill>
              </a:rPr>
              <a:t>What actions or initiatives will committee take to achieve it? Who will lead/participate?</a:t>
            </a:r>
          </a:p>
          <a:p>
            <a:endParaRPr lang="en-US" sz="2000" dirty="0"/>
          </a:p>
          <a:p>
            <a:r>
              <a:rPr lang="en-US" sz="2400" dirty="0"/>
              <a:t>TA/Capacity Building                           Advancing knowledge</a:t>
            </a:r>
          </a:p>
          <a:p>
            <a:r>
              <a:rPr lang="en-US" sz="2000" i="1" dirty="0">
                <a:solidFill>
                  <a:srgbClr val="0070C0"/>
                </a:solidFill>
              </a:rPr>
              <a:t>How will you advance the knowledge of your committee or sector through your work?</a:t>
            </a:r>
          </a:p>
          <a:p>
            <a:endParaRPr lang="en-US" sz="1600" dirty="0"/>
          </a:p>
          <a:p>
            <a:r>
              <a:rPr lang="en-US" sz="2400" dirty="0"/>
              <a:t>Ed/Public Involvement                       Communicating Results</a:t>
            </a:r>
          </a:p>
          <a:p>
            <a:r>
              <a:rPr lang="en-US" sz="2000" i="1" dirty="0">
                <a:solidFill>
                  <a:srgbClr val="0070C0"/>
                </a:solidFill>
              </a:rPr>
              <a:t>How will you communicate your committee’s work to the public and conference?</a:t>
            </a:r>
          </a:p>
        </p:txBody>
      </p:sp>
      <p:cxnSp>
        <p:nvCxnSpPr>
          <p:cNvPr id="19" name="Straight Arrow Connector 18">
            <a:extLst>
              <a:ext uri="{FF2B5EF4-FFF2-40B4-BE49-F238E27FC236}">
                <a16:creationId xmlns:a16="http://schemas.microsoft.com/office/drawing/2014/main" id="{A2AD4775-B58C-2DB2-ABF0-6FF236C0FA94}"/>
              </a:ext>
            </a:extLst>
          </p:cNvPr>
          <p:cNvCxnSpPr>
            <a:cxnSpLocks/>
          </p:cNvCxnSpPr>
          <p:nvPr/>
        </p:nvCxnSpPr>
        <p:spPr>
          <a:xfrm>
            <a:off x="7391401" y="1719947"/>
            <a:ext cx="1564807" cy="0"/>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DF36E4D-3ADA-BED0-FACB-D64C43568ACD}"/>
              </a:ext>
            </a:extLst>
          </p:cNvPr>
          <p:cNvCxnSpPr>
            <a:cxnSpLocks/>
          </p:cNvCxnSpPr>
          <p:nvPr/>
        </p:nvCxnSpPr>
        <p:spPr>
          <a:xfrm>
            <a:off x="7249886" y="4234559"/>
            <a:ext cx="1706322" cy="0"/>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8EF5FAF-6115-294A-A1C6-E22D4D5E5DCC}"/>
              </a:ext>
            </a:extLst>
          </p:cNvPr>
          <p:cNvCxnSpPr>
            <a:cxnSpLocks/>
          </p:cNvCxnSpPr>
          <p:nvPr/>
        </p:nvCxnSpPr>
        <p:spPr>
          <a:xfrm>
            <a:off x="7530179" y="5431980"/>
            <a:ext cx="1426029" cy="0"/>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76A707-4D8B-7F5B-D09F-BF2064312E50}"/>
              </a:ext>
            </a:extLst>
          </p:cNvPr>
          <p:cNvCxnSpPr>
            <a:cxnSpLocks/>
          </p:cNvCxnSpPr>
          <p:nvPr/>
        </p:nvCxnSpPr>
        <p:spPr>
          <a:xfrm>
            <a:off x="7530179" y="2925637"/>
            <a:ext cx="1426029" cy="0"/>
          </a:xfrm>
          <a:prstGeom prst="straightConnector1">
            <a:avLst/>
          </a:prstGeom>
          <a:ln w="5397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person sitting in a boat&#10;&#10;Description automatically generated">
            <a:extLst>
              <a:ext uri="{FF2B5EF4-FFF2-40B4-BE49-F238E27FC236}">
                <a16:creationId xmlns:a16="http://schemas.microsoft.com/office/drawing/2014/main" id="{909458A5-522A-1726-B0BA-3C8CA7B36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 y="721811"/>
            <a:ext cx="4316904" cy="5755872"/>
          </a:xfrm>
          <a:prstGeom prst="rect">
            <a:avLst/>
          </a:prstGeom>
        </p:spPr>
      </p:pic>
    </p:spTree>
    <p:extLst>
      <p:ext uri="{BB962C8B-B14F-4D97-AF65-F5344CB8AC3E}">
        <p14:creationId xmlns:p14="http://schemas.microsoft.com/office/powerpoint/2010/main" val="426217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7BD18C-0188-5530-AEB7-D5F49B9F654E}"/>
              </a:ext>
            </a:extLst>
          </p:cNvPr>
          <p:cNvPicPr>
            <a:picLocks noChangeAspect="1"/>
          </p:cNvPicPr>
          <p:nvPr/>
        </p:nvPicPr>
        <p:blipFill>
          <a:blip r:embed="rId2"/>
          <a:stretch>
            <a:fillRect/>
          </a:stretch>
        </p:blipFill>
        <p:spPr>
          <a:xfrm>
            <a:off x="0" y="0"/>
            <a:ext cx="7335570" cy="7007111"/>
          </a:xfrm>
          <a:prstGeom prst="rect">
            <a:avLst/>
          </a:prstGeom>
        </p:spPr>
      </p:pic>
      <p:sp>
        <p:nvSpPr>
          <p:cNvPr id="2" name="TextBox 1">
            <a:extLst>
              <a:ext uri="{FF2B5EF4-FFF2-40B4-BE49-F238E27FC236}">
                <a16:creationId xmlns:a16="http://schemas.microsoft.com/office/drawing/2014/main" id="{D95AD355-C9B5-9908-6F4A-1B8444972A8B}"/>
              </a:ext>
            </a:extLst>
          </p:cNvPr>
          <p:cNvSpPr txBox="1"/>
          <p:nvPr/>
        </p:nvSpPr>
        <p:spPr>
          <a:xfrm>
            <a:off x="7945821" y="536028"/>
            <a:ext cx="3773790" cy="1077218"/>
          </a:xfrm>
          <a:prstGeom prst="rect">
            <a:avLst/>
          </a:prstGeom>
          <a:noFill/>
        </p:spPr>
        <p:txBody>
          <a:bodyPr wrap="none" rtlCol="0">
            <a:spAutoFit/>
          </a:bodyPr>
          <a:lstStyle/>
          <a:p>
            <a:r>
              <a:rPr lang="en-US" sz="3200" dirty="0">
                <a:latin typeface="Candara" panose="020E0502030303020204" pitchFamily="34" charset="0"/>
              </a:rPr>
              <a:t>Why are we doing it?</a:t>
            </a:r>
          </a:p>
          <a:p>
            <a:endParaRPr lang="en-US" sz="3200" dirty="0">
              <a:latin typeface="Candara" panose="020E0502030303020204" pitchFamily="34" charset="0"/>
            </a:endParaRPr>
          </a:p>
        </p:txBody>
      </p:sp>
    </p:spTree>
    <p:extLst>
      <p:ext uri="{BB962C8B-B14F-4D97-AF65-F5344CB8AC3E}">
        <p14:creationId xmlns:p14="http://schemas.microsoft.com/office/powerpoint/2010/main" val="388055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1B5403A-97A2-5912-04F5-2DB406B79AE1}"/>
              </a:ext>
            </a:extLst>
          </p:cNvPr>
          <p:cNvGraphicFramePr>
            <a:graphicFrameLocks noGrp="1"/>
          </p:cNvGraphicFramePr>
          <p:nvPr>
            <p:extLst>
              <p:ext uri="{D42A27DB-BD31-4B8C-83A1-F6EECF244321}">
                <p14:modId xmlns:p14="http://schemas.microsoft.com/office/powerpoint/2010/main" val="4155430243"/>
              </p:ext>
            </p:extLst>
          </p:nvPr>
        </p:nvGraphicFramePr>
        <p:xfrm>
          <a:off x="568909" y="693679"/>
          <a:ext cx="3499945" cy="5680841"/>
        </p:xfrm>
        <a:graphic>
          <a:graphicData uri="http://schemas.openxmlformats.org/drawingml/2006/table">
            <a:tbl>
              <a:tblPr>
                <a:tableStyleId>{5C22544A-7EE6-4342-B048-85BDC9FD1C3A}</a:tableStyleId>
              </a:tblPr>
              <a:tblGrid>
                <a:gridCol w="2918639">
                  <a:extLst>
                    <a:ext uri="{9D8B030D-6E8A-4147-A177-3AD203B41FA5}">
                      <a16:colId xmlns:a16="http://schemas.microsoft.com/office/drawing/2014/main" val="1085662435"/>
                    </a:ext>
                  </a:extLst>
                </a:gridCol>
                <a:gridCol w="581306">
                  <a:extLst>
                    <a:ext uri="{9D8B030D-6E8A-4147-A177-3AD203B41FA5}">
                      <a16:colId xmlns:a16="http://schemas.microsoft.com/office/drawing/2014/main" val="605228181"/>
                    </a:ext>
                  </a:extLst>
                </a:gridCol>
              </a:tblGrid>
              <a:tr h="958860">
                <a:tc>
                  <a:txBody>
                    <a:bodyPr/>
                    <a:lstStyle/>
                    <a:p>
                      <a:pPr algn="ctr" fontAlgn="ctr"/>
                      <a:r>
                        <a:rPr lang="en-US" sz="1000" u="none" strike="noStrike" dirty="0">
                          <a:effectLst/>
                        </a:rPr>
                        <a:t>Coordinate long-term sediment monitoring to measure changes in sediment elevation and transport over time to provide a comprehensive view of sediment dynamics for improved management of headwater and coastal environments.</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6">
                        <a:lumMod val="40000"/>
                        <a:lumOff val="60000"/>
                      </a:schemeClr>
                    </a:solidFill>
                  </a:tcPr>
                </a:tc>
                <a:tc>
                  <a:txBody>
                    <a:bodyPr/>
                    <a:lstStyle/>
                    <a:p>
                      <a:pPr algn="ctr" fontAlgn="ctr"/>
                      <a:r>
                        <a:rPr lang="en-US" sz="1000" u="none" strike="noStrike" dirty="0">
                          <a:effectLst/>
                        </a:rPr>
                        <a:t>10</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6">
                        <a:lumMod val="40000"/>
                        <a:lumOff val="60000"/>
                      </a:schemeClr>
                    </a:solidFill>
                  </a:tcPr>
                </a:tc>
                <a:extLst>
                  <a:ext uri="{0D108BD9-81ED-4DB2-BD59-A6C34878D82A}">
                    <a16:rowId xmlns:a16="http://schemas.microsoft.com/office/drawing/2014/main" val="3271144799"/>
                  </a:ext>
                </a:extLst>
              </a:tr>
              <a:tr h="1118671">
                <a:tc>
                  <a:txBody>
                    <a:bodyPr/>
                    <a:lstStyle/>
                    <a:p>
                      <a:pPr algn="ctr" fontAlgn="ctr"/>
                      <a:r>
                        <a:rPr lang="en-US" sz="1000" u="none" strike="noStrike" dirty="0">
                          <a:effectLst/>
                        </a:rPr>
                        <a:t>Expand best management practices to minimize erosion and sedimentation including protection and restoration of streambank buffers, expansion of best practices for agriculture and forestry, installation of instream stormwater facilities reintroducing ecological function, and incentivizing new ways of using excess sediment.</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6">
                        <a:lumMod val="20000"/>
                        <a:lumOff val="80000"/>
                      </a:schemeClr>
                    </a:solidFill>
                  </a:tcPr>
                </a:tc>
                <a:tc>
                  <a:txBody>
                    <a:bodyPr/>
                    <a:lstStyle/>
                    <a:p>
                      <a:pPr algn="ctr" fontAlgn="ctr"/>
                      <a:r>
                        <a:rPr lang="en-US" sz="1000" u="none" strike="noStrike" dirty="0">
                          <a:effectLst/>
                        </a:rPr>
                        <a:t>9</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6">
                        <a:lumMod val="20000"/>
                        <a:lumOff val="80000"/>
                      </a:schemeClr>
                    </a:solidFill>
                  </a:tcPr>
                </a:tc>
                <a:extLst>
                  <a:ext uri="{0D108BD9-81ED-4DB2-BD59-A6C34878D82A}">
                    <a16:rowId xmlns:a16="http://schemas.microsoft.com/office/drawing/2014/main" val="1283017491"/>
                  </a:ext>
                </a:extLst>
              </a:tr>
              <a:tr h="718737">
                <a:tc>
                  <a:txBody>
                    <a:bodyPr/>
                    <a:lstStyle/>
                    <a:p>
                      <a:pPr algn="ctr" fontAlgn="ctr"/>
                      <a:r>
                        <a:rPr lang="en-US" sz="1000" u="none" strike="noStrike" dirty="0">
                          <a:effectLst/>
                        </a:rPr>
                        <a:t>Conserve natural habitats across the coastal landscape by promoting conservation easements, acquisition, and other methods for habitat protection.</a:t>
                      </a:r>
                      <a:endParaRPr lang="en-US" sz="1000" b="0" i="0" u="none" strike="noStrike" dirty="0">
                        <a:solidFill>
                          <a:srgbClr val="000000"/>
                        </a:solidFill>
                        <a:effectLst/>
                        <a:latin typeface="Aptos Narrow" panose="020B0004020202020204" pitchFamily="34" charset="0"/>
                      </a:endParaRPr>
                    </a:p>
                  </a:txBody>
                  <a:tcPr marL="6207" marR="6207" marT="6207" marB="0" anchor="ctr"/>
                </a:tc>
                <a:tc>
                  <a:txBody>
                    <a:bodyPr/>
                    <a:lstStyle/>
                    <a:p>
                      <a:pPr algn="ctr" fontAlgn="ctr"/>
                      <a:r>
                        <a:rPr lang="en-US" sz="1000" u="none" strike="noStrike">
                          <a:effectLst/>
                        </a:rPr>
                        <a:t>6</a:t>
                      </a:r>
                      <a:endParaRPr lang="en-US" sz="1000" b="0" i="0" u="none" strike="noStrike">
                        <a:solidFill>
                          <a:srgbClr val="000000"/>
                        </a:solidFill>
                        <a:effectLst/>
                        <a:latin typeface="Aptos Narrow" panose="020B0004020202020204" pitchFamily="34" charset="0"/>
                      </a:endParaRPr>
                    </a:p>
                  </a:txBody>
                  <a:tcPr marL="6207" marR="6207" marT="6207" marB="0" anchor="ctr"/>
                </a:tc>
                <a:extLst>
                  <a:ext uri="{0D108BD9-81ED-4DB2-BD59-A6C34878D82A}">
                    <a16:rowId xmlns:a16="http://schemas.microsoft.com/office/drawing/2014/main" val="302546278"/>
                  </a:ext>
                </a:extLst>
              </a:tr>
              <a:tr h="639241">
                <a:tc>
                  <a:txBody>
                    <a:bodyPr/>
                    <a:lstStyle/>
                    <a:p>
                      <a:pPr algn="ctr" fontAlgn="ctr"/>
                      <a:r>
                        <a:rPr lang="en-US" sz="1000" u="none" strike="noStrike" dirty="0">
                          <a:effectLst/>
                        </a:rPr>
                        <a:t>Improve dredge management practices through the expansion of beneficial use to minimize sediment disruption and habitat degradation to support biodiversity and ecosystem functions.</a:t>
                      </a:r>
                      <a:endParaRPr lang="en-US" sz="1000" b="0" i="0" u="none" strike="noStrike" dirty="0">
                        <a:solidFill>
                          <a:srgbClr val="000000"/>
                        </a:solidFill>
                        <a:effectLst/>
                        <a:latin typeface="Aptos Narrow" panose="020B0004020202020204" pitchFamily="34" charset="0"/>
                      </a:endParaRPr>
                    </a:p>
                  </a:txBody>
                  <a:tcPr marL="6207" marR="6207" marT="6207" marB="0" anchor="ctr"/>
                </a:tc>
                <a:tc>
                  <a:txBody>
                    <a:bodyPr/>
                    <a:lstStyle/>
                    <a:p>
                      <a:pPr algn="ctr" fontAlgn="ctr"/>
                      <a:r>
                        <a:rPr lang="en-US" sz="1000" u="none" strike="noStrike">
                          <a:effectLst/>
                        </a:rPr>
                        <a:t>6</a:t>
                      </a:r>
                      <a:endParaRPr lang="en-US" sz="1000" b="0" i="0" u="none" strike="noStrike">
                        <a:solidFill>
                          <a:srgbClr val="000000"/>
                        </a:solidFill>
                        <a:effectLst/>
                        <a:latin typeface="Aptos Narrow" panose="020B0004020202020204" pitchFamily="34" charset="0"/>
                      </a:endParaRPr>
                    </a:p>
                  </a:txBody>
                  <a:tcPr marL="6207" marR="6207" marT="6207" marB="0" anchor="ctr"/>
                </a:tc>
                <a:extLst>
                  <a:ext uri="{0D108BD9-81ED-4DB2-BD59-A6C34878D82A}">
                    <a16:rowId xmlns:a16="http://schemas.microsoft.com/office/drawing/2014/main" val="2764627785"/>
                  </a:ext>
                </a:extLst>
              </a:tr>
              <a:tr h="799050">
                <a:tc>
                  <a:txBody>
                    <a:bodyPr/>
                    <a:lstStyle/>
                    <a:p>
                      <a:pPr algn="ctr" fontAlgn="ctr"/>
                      <a:r>
                        <a:rPr lang="en-US" sz="1000" u="none" strike="noStrike" dirty="0">
                          <a:effectLst/>
                        </a:rPr>
                        <a:t>Expand Living Shorelines by adapting hardened structures with vegetated areas, stabilizing shorelines, reducing wave impact, enhancing habitat quality, and mimicking natural sediment transport.</a:t>
                      </a:r>
                      <a:endParaRPr lang="en-US" sz="1000" b="0" i="0" u="none" strike="noStrike" dirty="0">
                        <a:solidFill>
                          <a:srgbClr val="000000"/>
                        </a:solidFill>
                        <a:effectLst/>
                        <a:latin typeface="Aptos Narrow" panose="020B0004020202020204" pitchFamily="34" charset="0"/>
                      </a:endParaRPr>
                    </a:p>
                  </a:txBody>
                  <a:tcPr marL="6207" marR="6207" marT="6207" marB="0" anchor="ctr"/>
                </a:tc>
                <a:tc>
                  <a:txBody>
                    <a:bodyPr/>
                    <a:lstStyle/>
                    <a:p>
                      <a:pPr algn="ctr" fontAlgn="ctr"/>
                      <a:r>
                        <a:rPr lang="en-US" sz="1000" u="none" strike="noStrike">
                          <a:effectLst/>
                        </a:rPr>
                        <a:t>7</a:t>
                      </a:r>
                      <a:endParaRPr lang="en-US" sz="1000" b="0" i="0" u="none" strike="noStrike">
                        <a:solidFill>
                          <a:srgbClr val="000000"/>
                        </a:solidFill>
                        <a:effectLst/>
                        <a:latin typeface="Aptos Narrow" panose="020B0004020202020204" pitchFamily="34" charset="0"/>
                      </a:endParaRPr>
                    </a:p>
                  </a:txBody>
                  <a:tcPr marL="6207" marR="6207" marT="6207" marB="0" anchor="ctr"/>
                </a:tc>
                <a:extLst>
                  <a:ext uri="{0D108BD9-81ED-4DB2-BD59-A6C34878D82A}">
                    <a16:rowId xmlns:a16="http://schemas.microsoft.com/office/drawing/2014/main" val="1711471951"/>
                  </a:ext>
                </a:extLst>
              </a:tr>
              <a:tr h="639241">
                <a:tc>
                  <a:txBody>
                    <a:bodyPr/>
                    <a:lstStyle/>
                    <a:p>
                      <a:pPr algn="ctr" fontAlgn="ctr"/>
                      <a:r>
                        <a:rPr lang="en-US" sz="1000" u="none" strike="noStrike" dirty="0">
                          <a:effectLst/>
                        </a:rPr>
                        <a:t>Reimagine how sites are developed to maximize natural areas and minimize environmental impacts to encourage infiltration of stormwater, reducing runoff and recharging aquifers.</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6">
                        <a:lumMod val="20000"/>
                        <a:lumOff val="80000"/>
                      </a:schemeClr>
                    </a:solidFill>
                  </a:tcPr>
                </a:tc>
                <a:tc>
                  <a:txBody>
                    <a:bodyPr/>
                    <a:lstStyle/>
                    <a:p>
                      <a:pPr algn="ctr" fontAlgn="ctr"/>
                      <a:r>
                        <a:rPr lang="en-US" sz="1000" u="none" strike="noStrike" dirty="0">
                          <a:effectLst/>
                        </a:rPr>
                        <a:t>9</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6">
                        <a:lumMod val="20000"/>
                        <a:lumOff val="80000"/>
                      </a:schemeClr>
                    </a:solidFill>
                  </a:tcPr>
                </a:tc>
                <a:extLst>
                  <a:ext uri="{0D108BD9-81ED-4DB2-BD59-A6C34878D82A}">
                    <a16:rowId xmlns:a16="http://schemas.microsoft.com/office/drawing/2014/main" val="1466348503"/>
                  </a:ext>
                </a:extLst>
              </a:tr>
              <a:tr h="807041">
                <a:tc>
                  <a:txBody>
                    <a:bodyPr/>
                    <a:lstStyle/>
                    <a:p>
                      <a:pPr algn="ctr" fontAlgn="ctr"/>
                      <a:r>
                        <a:rPr lang="en-US" sz="1000" u="none" strike="noStrike" dirty="0">
                          <a:effectLst/>
                        </a:rPr>
                        <a:t>Engage watershed communities in conservation and sustainability efforts through education, support for local regulatory improvements, and volunteer actions including baseline water quality monitoring.</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6">
                        <a:lumMod val="20000"/>
                        <a:lumOff val="80000"/>
                      </a:schemeClr>
                    </a:solidFill>
                  </a:tcPr>
                </a:tc>
                <a:tc>
                  <a:txBody>
                    <a:bodyPr/>
                    <a:lstStyle/>
                    <a:p>
                      <a:pPr algn="ctr" fontAlgn="ctr"/>
                      <a:r>
                        <a:rPr lang="en-US" sz="1000" u="none" strike="noStrike" dirty="0">
                          <a:effectLst/>
                        </a:rPr>
                        <a:t>9</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6">
                        <a:lumMod val="20000"/>
                        <a:lumOff val="80000"/>
                      </a:schemeClr>
                    </a:solidFill>
                  </a:tcPr>
                </a:tc>
                <a:extLst>
                  <a:ext uri="{0D108BD9-81ED-4DB2-BD59-A6C34878D82A}">
                    <a16:rowId xmlns:a16="http://schemas.microsoft.com/office/drawing/2014/main" val="478535467"/>
                  </a:ext>
                </a:extLst>
              </a:tr>
            </a:tbl>
          </a:graphicData>
        </a:graphic>
      </p:graphicFrame>
      <p:graphicFrame>
        <p:nvGraphicFramePr>
          <p:cNvPr id="5" name="Table 4">
            <a:extLst>
              <a:ext uri="{FF2B5EF4-FFF2-40B4-BE49-F238E27FC236}">
                <a16:creationId xmlns:a16="http://schemas.microsoft.com/office/drawing/2014/main" id="{3C19FA1E-5938-C13C-43AA-96E3AB6B4B2A}"/>
              </a:ext>
            </a:extLst>
          </p:cNvPr>
          <p:cNvGraphicFramePr>
            <a:graphicFrameLocks noGrp="1"/>
          </p:cNvGraphicFramePr>
          <p:nvPr>
            <p:extLst>
              <p:ext uri="{D42A27DB-BD31-4B8C-83A1-F6EECF244321}">
                <p14:modId xmlns:p14="http://schemas.microsoft.com/office/powerpoint/2010/main" val="2268850706"/>
              </p:ext>
            </p:extLst>
          </p:nvPr>
        </p:nvGraphicFramePr>
        <p:xfrm>
          <a:off x="4346027" y="693679"/>
          <a:ext cx="3499945" cy="5680841"/>
        </p:xfrm>
        <a:graphic>
          <a:graphicData uri="http://schemas.openxmlformats.org/drawingml/2006/table">
            <a:tbl>
              <a:tblPr>
                <a:tableStyleId>{5C22544A-7EE6-4342-B048-85BDC9FD1C3A}</a:tableStyleId>
              </a:tblPr>
              <a:tblGrid>
                <a:gridCol w="2916622">
                  <a:extLst>
                    <a:ext uri="{9D8B030D-6E8A-4147-A177-3AD203B41FA5}">
                      <a16:colId xmlns:a16="http://schemas.microsoft.com/office/drawing/2014/main" val="3270604714"/>
                    </a:ext>
                  </a:extLst>
                </a:gridCol>
                <a:gridCol w="583323">
                  <a:extLst>
                    <a:ext uri="{9D8B030D-6E8A-4147-A177-3AD203B41FA5}">
                      <a16:colId xmlns:a16="http://schemas.microsoft.com/office/drawing/2014/main" val="2603891663"/>
                    </a:ext>
                  </a:extLst>
                </a:gridCol>
              </a:tblGrid>
              <a:tr h="972470">
                <a:tc>
                  <a:txBody>
                    <a:bodyPr/>
                    <a:lstStyle/>
                    <a:p>
                      <a:pPr algn="ctr" fontAlgn="ctr"/>
                      <a:r>
                        <a:rPr lang="en-US" sz="1000" u="none" strike="noStrike" dirty="0">
                          <a:effectLst/>
                        </a:rPr>
                        <a:t>Coordinate long-term waste monitoring and access to data related to sanitary sewer overflows and fish consumption advisories to measure trends in bacteria and nutrient loads, and debris for improved management of coastal environments.</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4">
                        <a:lumMod val="40000"/>
                        <a:lumOff val="60000"/>
                      </a:schemeClr>
                    </a:solidFill>
                  </a:tcPr>
                </a:tc>
                <a:tc>
                  <a:txBody>
                    <a:bodyPr/>
                    <a:lstStyle/>
                    <a:p>
                      <a:pPr algn="ctr" fontAlgn="ctr"/>
                      <a:r>
                        <a:rPr lang="en-US" sz="1000" u="none" strike="noStrike" dirty="0">
                          <a:effectLst/>
                        </a:rPr>
                        <a:t>11</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4">
                        <a:lumMod val="40000"/>
                        <a:lumOff val="60000"/>
                      </a:schemeClr>
                    </a:solidFill>
                  </a:tcPr>
                </a:tc>
                <a:extLst>
                  <a:ext uri="{0D108BD9-81ED-4DB2-BD59-A6C34878D82A}">
                    <a16:rowId xmlns:a16="http://schemas.microsoft.com/office/drawing/2014/main" val="113070523"/>
                  </a:ext>
                </a:extLst>
              </a:tr>
              <a:tr h="1134547">
                <a:tc>
                  <a:txBody>
                    <a:bodyPr/>
                    <a:lstStyle/>
                    <a:p>
                      <a:pPr algn="ctr" fontAlgn="ctr"/>
                      <a:r>
                        <a:rPr lang="en-US" sz="1000" u="none" strike="noStrike" dirty="0">
                          <a:effectLst/>
                        </a:rPr>
                        <a:t>Reduce Harmful Contaminants like bacteria, viruses, and pollutants by improving wastewater and stormwater treatment, including septic systems, agricultural runoff, pet waste, industrial discharges, and other contamination sources.</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4">
                        <a:lumMod val="20000"/>
                        <a:lumOff val="80000"/>
                      </a:schemeClr>
                    </a:solidFill>
                  </a:tcPr>
                </a:tc>
                <a:tc>
                  <a:txBody>
                    <a:bodyPr/>
                    <a:lstStyle/>
                    <a:p>
                      <a:pPr algn="ctr" fontAlgn="ctr"/>
                      <a:r>
                        <a:rPr lang="en-US" sz="1000" u="none" strike="noStrike" dirty="0">
                          <a:effectLst/>
                        </a:rPr>
                        <a:t>10</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4">
                        <a:lumMod val="20000"/>
                        <a:lumOff val="80000"/>
                      </a:schemeClr>
                    </a:solidFill>
                  </a:tcPr>
                </a:tc>
                <a:extLst>
                  <a:ext uri="{0D108BD9-81ED-4DB2-BD59-A6C34878D82A}">
                    <a16:rowId xmlns:a16="http://schemas.microsoft.com/office/drawing/2014/main" val="3801737043"/>
                  </a:ext>
                </a:extLst>
              </a:tr>
              <a:tr h="1296625">
                <a:tc>
                  <a:txBody>
                    <a:bodyPr/>
                    <a:lstStyle/>
                    <a:p>
                      <a:pPr algn="ctr" fontAlgn="ctr"/>
                      <a:r>
                        <a:rPr lang="en-US" sz="1000" u="none" strike="noStrike" dirty="0">
                          <a:effectLst/>
                        </a:rPr>
                        <a:t>Reduce Nutrient Pollution by implementing measures to minimize excess nutrients from fertilizer use, yard waste, and pet waste in wastewater and stormwater and incentivizing new ways of capturing nutrients from the environment. This helps prevent harmful algal blooms, oxygen depletion, and fish kills, improving aquatic ecosystem health.</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4">
                        <a:lumMod val="40000"/>
                        <a:lumOff val="60000"/>
                      </a:schemeClr>
                    </a:solidFill>
                  </a:tcPr>
                </a:tc>
                <a:tc>
                  <a:txBody>
                    <a:bodyPr/>
                    <a:lstStyle/>
                    <a:p>
                      <a:pPr algn="ctr" fontAlgn="ctr"/>
                      <a:r>
                        <a:rPr lang="en-US" sz="1000" u="none" strike="noStrike" dirty="0">
                          <a:effectLst/>
                        </a:rPr>
                        <a:t>11</a:t>
                      </a:r>
                      <a:endParaRPr lang="en-US" sz="1000" b="0" i="0" u="none" strike="noStrike" dirty="0">
                        <a:solidFill>
                          <a:srgbClr val="000000"/>
                        </a:solidFill>
                        <a:effectLst/>
                        <a:latin typeface="Aptos Narrow" panose="020B0004020202020204" pitchFamily="34" charset="0"/>
                      </a:endParaRPr>
                    </a:p>
                  </a:txBody>
                  <a:tcPr marL="6207" marR="6207" marT="6207" marB="0" anchor="ctr">
                    <a:solidFill>
                      <a:schemeClr val="accent4">
                        <a:lumMod val="40000"/>
                        <a:lumOff val="60000"/>
                      </a:schemeClr>
                    </a:solidFill>
                  </a:tcPr>
                </a:tc>
                <a:extLst>
                  <a:ext uri="{0D108BD9-81ED-4DB2-BD59-A6C34878D82A}">
                    <a16:rowId xmlns:a16="http://schemas.microsoft.com/office/drawing/2014/main" val="596138186"/>
                  </a:ext>
                </a:extLst>
              </a:tr>
              <a:tr h="810391">
                <a:tc>
                  <a:txBody>
                    <a:bodyPr/>
                    <a:lstStyle/>
                    <a:p>
                      <a:pPr algn="ctr" fontAlgn="ctr"/>
                      <a:r>
                        <a:rPr lang="en-US" sz="1000" u="none" strike="noStrike">
                          <a:effectLst/>
                        </a:rPr>
                        <a:t>Manage Marine Debris by reducing litter, especially single-use plastics, to protect wildlife from ingestion and entanglement. Limit plastic waste to prevent microplastic pollution and protect marine life and the food chain.</a:t>
                      </a:r>
                      <a:endParaRPr lang="en-US" sz="1000" b="0" i="0" u="none" strike="noStrike">
                        <a:solidFill>
                          <a:srgbClr val="000000"/>
                        </a:solidFill>
                        <a:effectLst/>
                        <a:latin typeface="Aptos Narrow" panose="020B0004020202020204" pitchFamily="34" charset="0"/>
                      </a:endParaRPr>
                    </a:p>
                  </a:txBody>
                  <a:tcPr marL="6207" marR="6207" marT="6207" marB="0" anchor="ctr"/>
                </a:tc>
                <a:tc>
                  <a:txBody>
                    <a:bodyPr/>
                    <a:lstStyle/>
                    <a:p>
                      <a:pPr algn="ctr" fontAlgn="ctr"/>
                      <a:r>
                        <a:rPr lang="en-US" sz="1000" u="none" strike="noStrike">
                          <a:effectLst/>
                        </a:rPr>
                        <a:t>9</a:t>
                      </a:r>
                      <a:endParaRPr lang="en-US" sz="1000" b="0" i="0" u="none" strike="noStrike">
                        <a:solidFill>
                          <a:srgbClr val="000000"/>
                        </a:solidFill>
                        <a:effectLst/>
                        <a:latin typeface="Aptos Narrow" panose="020B0004020202020204" pitchFamily="34" charset="0"/>
                      </a:endParaRPr>
                    </a:p>
                  </a:txBody>
                  <a:tcPr marL="6207" marR="6207" marT="6207" marB="0" anchor="ctr"/>
                </a:tc>
                <a:extLst>
                  <a:ext uri="{0D108BD9-81ED-4DB2-BD59-A6C34878D82A}">
                    <a16:rowId xmlns:a16="http://schemas.microsoft.com/office/drawing/2014/main" val="2447156178"/>
                  </a:ext>
                </a:extLst>
              </a:tr>
              <a:tr h="810391">
                <a:tc>
                  <a:txBody>
                    <a:bodyPr/>
                    <a:lstStyle/>
                    <a:p>
                      <a:pPr algn="ctr" fontAlgn="ctr"/>
                      <a:r>
                        <a:rPr lang="en-US" sz="1000" u="none" strike="noStrike">
                          <a:effectLst/>
                        </a:rPr>
                        <a:t>Enhance commercial and industrial Waste Management by implementing stronger waste management practices, more effective regulations, and upgrading infrastructure to mitigate environmental and public health risks.</a:t>
                      </a:r>
                      <a:endParaRPr lang="en-US" sz="1000" b="0" i="0" u="none" strike="noStrike">
                        <a:solidFill>
                          <a:srgbClr val="000000"/>
                        </a:solidFill>
                        <a:effectLst/>
                        <a:latin typeface="Aptos Narrow" panose="020B0004020202020204" pitchFamily="34" charset="0"/>
                      </a:endParaRPr>
                    </a:p>
                  </a:txBody>
                  <a:tcPr marL="6207" marR="6207" marT="6207" marB="0" anchor="ctr"/>
                </a:tc>
                <a:tc>
                  <a:txBody>
                    <a:bodyPr/>
                    <a:lstStyle/>
                    <a:p>
                      <a:pPr algn="ctr" fontAlgn="ctr"/>
                      <a:r>
                        <a:rPr lang="en-US" sz="1000" u="none" strike="noStrike">
                          <a:effectLst/>
                        </a:rPr>
                        <a:t>4</a:t>
                      </a:r>
                      <a:endParaRPr lang="en-US" sz="1000" b="0" i="0" u="none" strike="noStrike">
                        <a:solidFill>
                          <a:srgbClr val="000000"/>
                        </a:solidFill>
                        <a:effectLst/>
                        <a:latin typeface="Aptos Narrow" panose="020B0004020202020204" pitchFamily="34" charset="0"/>
                      </a:endParaRPr>
                    </a:p>
                  </a:txBody>
                  <a:tcPr marL="6207" marR="6207" marT="6207" marB="0" anchor="ctr"/>
                </a:tc>
                <a:extLst>
                  <a:ext uri="{0D108BD9-81ED-4DB2-BD59-A6C34878D82A}">
                    <a16:rowId xmlns:a16="http://schemas.microsoft.com/office/drawing/2014/main" val="851111212"/>
                  </a:ext>
                </a:extLst>
              </a:tr>
              <a:tr h="656417">
                <a:tc>
                  <a:txBody>
                    <a:bodyPr/>
                    <a:lstStyle/>
                    <a:p>
                      <a:pPr algn="ctr" fontAlgn="ctr"/>
                      <a:r>
                        <a:rPr lang="en-US" sz="1000" u="none" strike="noStrike" dirty="0">
                          <a:effectLst/>
                        </a:rPr>
                        <a:t>Engage watershed communities in citizen science, community clean ups and awareness campaigns to spread the word.</a:t>
                      </a:r>
                      <a:endParaRPr lang="en-US" sz="1000" b="0" i="0" u="none" strike="noStrike" dirty="0">
                        <a:solidFill>
                          <a:srgbClr val="000000"/>
                        </a:solidFill>
                        <a:effectLst/>
                        <a:latin typeface="Aptos Narrow" panose="020B0004020202020204" pitchFamily="34" charset="0"/>
                      </a:endParaRPr>
                    </a:p>
                  </a:txBody>
                  <a:tcPr marL="6207" marR="6207" marT="6207" marB="0" anchor="ctr"/>
                </a:tc>
                <a:tc>
                  <a:txBody>
                    <a:bodyPr/>
                    <a:lstStyle/>
                    <a:p>
                      <a:pPr algn="ctr" fontAlgn="ctr"/>
                      <a:r>
                        <a:rPr lang="en-US" sz="1000" u="none" strike="noStrike" dirty="0">
                          <a:effectLst/>
                        </a:rPr>
                        <a:t>6</a:t>
                      </a:r>
                      <a:endParaRPr lang="en-US" sz="1000" b="0" i="0" u="none" strike="noStrike" dirty="0">
                        <a:solidFill>
                          <a:srgbClr val="000000"/>
                        </a:solidFill>
                        <a:effectLst/>
                        <a:latin typeface="Aptos Narrow" panose="020B0004020202020204" pitchFamily="34" charset="0"/>
                      </a:endParaRPr>
                    </a:p>
                  </a:txBody>
                  <a:tcPr marL="6207" marR="6207" marT="6207" marB="0" anchor="ctr"/>
                </a:tc>
                <a:extLst>
                  <a:ext uri="{0D108BD9-81ED-4DB2-BD59-A6C34878D82A}">
                    <a16:rowId xmlns:a16="http://schemas.microsoft.com/office/drawing/2014/main" val="4156570046"/>
                  </a:ext>
                </a:extLst>
              </a:tr>
            </a:tbl>
          </a:graphicData>
        </a:graphic>
      </p:graphicFrame>
      <p:graphicFrame>
        <p:nvGraphicFramePr>
          <p:cNvPr id="7" name="Table 6">
            <a:extLst>
              <a:ext uri="{FF2B5EF4-FFF2-40B4-BE49-F238E27FC236}">
                <a16:creationId xmlns:a16="http://schemas.microsoft.com/office/drawing/2014/main" id="{49BFF053-E78D-5B24-CBB6-23DF93042F78}"/>
              </a:ext>
            </a:extLst>
          </p:cNvPr>
          <p:cNvGraphicFramePr>
            <a:graphicFrameLocks noGrp="1"/>
          </p:cNvGraphicFramePr>
          <p:nvPr>
            <p:extLst>
              <p:ext uri="{D42A27DB-BD31-4B8C-83A1-F6EECF244321}">
                <p14:modId xmlns:p14="http://schemas.microsoft.com/office/powerpoint/2010/main" val="371195526"/>
              </p:ext>
            </p:extLst>
          </p:nvPr>
        </p:nvGraphicFramePr>
        <p:xfrm>
          <a:off x="8123146" y="693679"/>
          <a:ext cx="3499945" cy="5683499"/>
        </p:xfrm>
        <a:graphic>
          <a:graphicData uri="http://schemas.openxmlformats.org/drawingml/2006/table">
            <a:tbl>
              <a:tblPr>
                <a:tableStyleId>{5C22544A-7EE6-4342-B048-85BDC9FD1C3A}</a:tableStyleId>
              </a:tblPr>
              <a:tblGrid>
                <a:gridCol w="3001437">
                  <a:extLst>
                    <a:ext uri="{9D8B030D-6E8A-4147-A177-3AD203B41FA5}">
                      <a16:colId xmlns:a16="http://schemas.microsoft.com/office/drawing/2014/main" val="3965645248"/>
                    </a:ext>
                  </a:extLst>
                </a:gridCol>
                <a:gridCol w="498508">
                  <a:extLst>
                    <a:ext uri="{9D8B030D-6E8A-4147-A177-3AD203B41FA5}">
                      <a16:colId xmlns:a16="http://schemas.microsoft.com/office/drawing/2014/main" val="3712370153"/>
                    </a:ext>
                  </a:extLst>
                </a:gridCol>
              </a:tblGrid>
              <a:tr h="939435">
                <a:tc>
                  <a:txBody>
                    <a:bodyPr/>
                    <a:lstStyle/>
                    <a:p>
                      <a:pPr algn="ctr" fontAlgn="ctr"/>
                      <a:r>
                        <a:rPr lang="en-US" sz="1050" u="none" strike="noStrike" dirty="0">
                          <a:effectLst/>
                        </a:rPr>
                        <a:t>Coordinate long-term environmental monitoring to measure trends in land use/land cover change, sea level rise, and water quality and quantity in coastal watersheds for improved management of coastal environments.</a:t>
                      </a:r>
                      <a:endParaRPr lang="en-US" sz="1050" b="0" i="0" u="none" strike="noStrike" dirty="0">
                        <a:solidFill>
                          <a:srgbClr val="000000"/>
                        </a:solidFill>
                        <a:effectLst/>
                        <a:latin typeface="Aptos Narrow" panose="020B0004020202020204" pitchFamily="34" charset="0"/>
                      </a:endParaRPr>
                    </a:p>
                  </a:txBody>
                  <a:tcPr marL="6207" marR="6207" marT="6207" marB="0" anchor="ctr">
                    <a:solidFill>
                      <a:schemeClr val="accent2">
                        <a:lumMod val="40000"/>
                        <a:lumOff val="60000"/>
                      </a:schemeClr>
                    </a:solidFill>
                  </a:tcPr>
                </a:tc>
                <a:tc>
                  <a:txBody>
                    <a:bodyPr/>
                    <a:lstStyle/>
                    <a:p>
                      <a:pPr algn="ctr" fontAlgn="ctr"/>
                      <a:r>
                        <a:rPr lang="en-US" sz="1050" u="none" strike="noStrike" dirty="0">
                          <a:effectLst/>
                        </a:rPr>
                        <a:t>12</a:t>
                      </a:r>
                      <a:endParaRPr lang="en-US" sz="1050" b="0" i="0" u="none" strike="noStrike" dirty="0">
                        <a:solidFill>
                          <a:srgbClr val="000000"/>
                        </a:solidFill>
                        <a:effectLst/>
                        <a:latin typeface="Aptos Narrow" panose="020B0004020202020204" pitchFamily="34" charset="0"/>
                      </a:endParaRPr>
                    </a:p>
                  </a:txBody>
                  <a:tcPr marL="6207" marR="6207" marT="6207" marB="0" anchor="ctr">
                    <a:solidFill>
                      <a:schemeClr val="accent2">
                        <a:lumMod val="40000"/>
                        <a:lumOff val="60000"/>
                      </a:schemeClr>
                    </a:solidFill>
                  </a:tcPr>
                </a:tc>
                <a:extLst>
                  <a:ext uri="{0D108BD9-81ED-4DB2-BD59-A6C34878D82A}">
                    <a16:rowId xmlns:a16="http://schemas.microsoft.com/office/drawing/2014/main" val="157110366"/>
                  </a:ext>
                </a:extLst>
              </a:tr>
              <a:tr h="1096007">
                <a:tc>
                  <a:txBody>
                    <a:bodyPr/>
                    <a:lstStyle/>
                    <a:p>
                      <a:pPr algn="ctr" fontAlgn="ctr"/>
                      <a:r>
                        <a:rPr lang="en-US" sz="1050" u="none" strike="noStrike" dirty="0">
                          <a:effectLst/>
                        </a:rPr>
                        <a:t>Expand Habitat Management and Conservation to protect and improve management of forests, farmlands, freshwater wetlands, coastal marshes, shorelines and dune systems.</a:t>
                      </a:r>
                      <a:endParaRPr lang="en-US" sz="1050" b="0" i="0" u="none" strike="noStrike" dirty="0">
                        <a:solidFill>
                          <a:srgbClr val="000000"/>
                        </a:solidFill>
                        <a:effectLst/>
                        <a:latin typeface="Aptos Narrow" panose="020B0004020202020204" pitchFamily="34" charset="0"/>
                      </a:endParaRPr>
                    </a:p>
                  </a:txBody>
                  <a:tcPr marL="6207" marR="6207" marT="6207" marB="0" anchor="ctr">
                    <a:solidFill>
                      <a:schemeClr val="accent2">
                        <a:lumMod val="20000"/>
                        <a:lumOff val="80000"/>
                      </a:schemeClr>
                    </a:solidFill>
                  </a:tcPr>
                </a:tc>
                <a:tc>
                  <a:txBody>
                    <a:bodyPr/>
                    <a:lstStyle/>
                    <a:p>
                      <a:pPr algn="ctr" fontAlgn="ctr"/>
                      <a:r>
                        <a:rPr lang="en-US" sz="1050" u="none" strike="noStrike">
                          <a:effectLst/>
                        </a:rPr>
                        <a:t>7</a:t>
                      </a:r>
                      <a:endParaRPr lang="en-US" sz="1050" b="0" i="0" u="none" strike="noStrike">
                        <a:solidFill>
                          <a:srgbClr val="000000"/>
                        </a:solidFill>
                        <a:effectLst/>
                        <a:latin typeface="Aptos Narrow" panose="020B0004020202020204" pitchFamily="34" charset="0"/>
                      </a:endParaRPr>
                    </a:p>
                  </a:txBody>
                  <a:tcPr marL="6207" marR="6207" marT="6207" marB="0" anchor="ctr">
                    <a:solidFill>
                      <a:schemeClr val="accent2">
                        <a:lumMod val="20000"/>
                        <a:lumOff val="80000"/>
                      </a:schemeClr>
                    </a:solidFill>
                  </a:tcPr>
                </a:tc>
                <a:extLst>
                  <a:ext uri="{0D108BD9-81ED-4DB2-BD59-A6C34878D82A}">
                    <a16:rowId xmlns:a16="http://schemas.microsoft.com/office/drawing/2014/main" val="1234479609"/>
                  </a:ext>
                </a:extLst>
              </a:tr>
              <a:tr h="1252581">
                <a:tc>
                  <a:txBody>
                    <a:bodyPr/>
                    <a:lstStyle/>
                    <a:p>
                      <a:pPr algn="ctr" fontAlgn="ctr"/>
                      <a:r>
                        <a:rPr lang="en-US" sz="1050" u="none" strike="noStrike" dirty="0">
                          <a:effectLst/>
                        </a:rPr>
                        <a:t>Advance Stormwater Management through incorporation of green infrastructure and Low Impact Development (LID) into land use and development plans, supported by regulatory improvements, best practices, and incentives to manage stormwater volume and velocity.</a:t>
                      </a:r>
                      <a:endParaRPr lang="en-US" sz="1050" b="0" i="0" u="none" strike="noStrike" dirty="0">
                        <a:solidFill>
                          <a:srgbClr val="000000"/>
                        </a:solidFill>
                        <a:effectLst/>
                        <a:latin typeface="Aptos Narrow" panose="020B0004020202020204" pitchFamily="34" charset="0"/>
                      </a:endParaRPr>
                    </a:p>
                  </a:txBody>
                  <a:tcPr marL="6207" marR="6207" marT="6207" marB="0" anchor="ctr">
                    <a:solidFill>
                      <a:schemeClr val="accent2">
                        <a:lumMod val="20000"/>
                        <a:lumOff val="80000"/>
                      </a:schemeClr>
                    </a:solidFill>
                  </a:tcPr>
                </a:tc>
                <a:tc>
                  <a:txBody>
                    <a:bodyPr/>
                    <a:lstStyle/>
                    <a:p>
                      <a:pPr algn="ctr" fontAlgn="ctr"/>
                      <a:r>
                        <a:rPr lang="en-US" sz="1050" u="none" strike="noStrike">
                          <a:effectLst/>
                        </a:rPr>
                        <a:t>7</a:t>
                      </a:r>
                      <a:endParaRPr lang="en-US" sz="1050" b="0" i="0" u="none" strike="noStrike">
                        <a:solidFill>
                          <a:srgbClr val="000000"/>
                        </a:solidFill>
                        <a:effectLst/>
                        <a:latin typeface="Aptos Narrow" panose="020B0004020202020204" pitchFamily="34" charset="0"/>
                      </a:endParaRPr>
                    </a:p>
                  </a:txBody>
                  <a:tcPr marL="6207" marR="6207" marT="6207" marB="0" anchor="ctr">
                    <a:solidFill>
                      <a:schemeClr val="accent2">
                        <a:lumMod val="20000"/>
                        <a:lumOff val="80000"/>
                      </a:schemeClr>
                    </a:solidFill>
                  </a:tcPr>
                </a:tc>
                <a:extLst>
                  <a:ext uri="{0D108BD9-81ED-4DB2-BD59-A6C34878D82A}">
                    <a16:rowId xmlns:a16="http://schemas.microsoft.com/office/drawing/2014/main" val="3177540199"/>
                  </a:ext>
                </a:extLst>
              </a:tr>
              <a:tr h="782862">
                <a:tc>
                  <a:txBody>
                    <a:bodyPr/>
                    <a:lstStyle/>
                    <a:p>
                      <a:pPr algn="ctr" fontAlgn="ctr"/>
                      <a:r>
                        <a:rPr lang="en-US" sz="1050" u="none" strike="noStrike" dirty="0">
                          <a:effectLst/>
                        </a:rPr>
                        <a:t>Improve Land Use Planning to implement policies for balanced growth, reducing sprawl, and preserving natural areas.</a:t>
                      </a:r>
                      <a:endParaRPr lang="en-US" sz="1050" b="0" i="0" u="none" strike="noStrike" dirty="0">
                        <a:solidFill>
                          <a:srgbClr val="000000"/>
                        </a:solidFill>
                        <a:effectLst/>
                        <a:latin typeface="Aptos Narrow" panose="020B0004020202020204" pitchFamily="34" charset="0"/>
                      </a:endParaRPr>
                    </a:p>
                  </a:txBody>
                  <a:tcPr marL="6207" marR="6207" marT="6207" marB="0" anchor="ctr">
                    <a:solidFill>
                      <a:schemeClr val="accent2">
                        <a:lumMod val="20000"/>
                        <a:lumOff val="80000"/>
                      </a:schemeClr>
                    </a:solidFill>
                  </a:tcPr>
                </a:tc>
                <a:tc>
                  <a:txBody>
                    <a:bodyPr/>
                    <a:lstStyle/>
                    <a:p>
                      <a:pPr algn="ctr" fontAlgn="ctr"/>
                      <a:r>
                        <a:rPr lang="en-US" sz="1050" u="none" strike="noStrike" dirty="0">
                          <a:effectLst/>
                        </a:rPr>
                        <a:t>7</a:t>
                      </a:r>
                      <a:endParaRPr lang="en-US" sz="1050" b="0" i="0" u="none" strike="noStrike" dirty="0">
                        <a:solidFill>
                          <a:srgbClr val="000000"/>
                        </a:solidFill>
                        <a:effectLst/>
                        <a:latin typeface="Aptos Narrow" panose="020B0004020202020204" pitchFamily="34" charset="0"/>
                      </a:endParaRPr>
                    </a:p>
                  </a:txBody>
                  <a:tcPr marL="6207" marR="6207" marT="6207" marB="0" anchor="ctr">
                    <a:solidFill>
                      <a:schemeClr val="accent2">
                        <a:lumMod val="20000"/>
                        <a:lumOff val="80000"/>
                      </a:schemeClr>
                    </a:solidFill>
                  </a:tcPr>
                </a:tc>
                <a:extLst>
                  <a:ext uri="{0D108BD9-81ED-4DB2-BD59-A6C34878D82A}">
                    <a16:rowId xmlns:a16="http://schemas.microsoft.com/office/drawing/2014/main" val="4197305634"/>
                  </a:ext>
                </a:extLst>
              </a:tr>
              <a:tr h="964735">
                <a:tc>
                  <a:txBody>
                    <a:bodyPr/>
                    <a:lstStyle/>
                    <a:p>
                      <a:pPr algn="ctr" fontAlgn="ctr"/>
                      <a:r>
                        <a:rPr lang="en-US" sz="1050" u="none" strike="noStrike">
                          <a:effectLst/>
                        </a:rPr>
                        <a:t>Expand Climate Change Adaptation/Preparedness by reinforcing shorelines, elevating structures, and updating building codes to address sea-level rise and stronger storms. Strengthen emergency systems and public awareness for hurricanes and flooding.</a:t>
                      </a:r>
                      <a:endParaRPr lang="en-US" sz="1050" b="0" i="0" u="none" strike="noStrike">
                        <a:solidFill>
                          <a:srgbClr val="000000"/>
                        </a:solidFill>
                        <a:effectLst/>
                        <a:latin typeface="Aptos Narrow" panose="020B0004020202020204" pitchFamily="34" charset="0"/>
                      </a:endParaRPr>
                    </a:p>
                  </a:txBody>
                  <a:tcPr marL="6207" marR="6207" marT="6207" marB="0" anchor="ctr"/>
                </a:tc>
                <a:tc>
                  <a:txBody>
                    <a:bodyPr/>
                    <a:lstStyle/>
                    <a:p>
                      <a:pPr algn="ctr" fontAlgn="ctr"/>
                      <a:r>
                        <a:rPr lang="en-US" sz="1050" u="none" strike="noStrike">
                          <a:effectLst/>
                        </a:rPr>
                        <a:t>6</a:t>
                      </a:r>
                      <a:endParaRPr lang="en-US" sz="1050" b="0" i="0" u="none" strike="noStrike">
                        <a:solidFill>
                          <a:srgbClr val="000000"/>
                        </a:solidFill>
                        <a:effectLst/>
                        <a:latin typeface="Aptos Narrow" panose="020B0004020202020204" pitchFamily="34" charset="0"/>
                      </a:endParaRPr>
                    </a:p>
                  </a:txBody>
                  <a:tcPr marL="6207" marR="6207" marT="6207" marB="0" anchor="ctr"/>
                </a:tc>
                <a:extLst>
                  <a:ext uri="{0D108BD9-81ED-4DB2-BD59-A6C34878D82A}">
                    <a16:rowId xmlns:a16="http://schemas.microsoft.com/office/drawing/2014/main" val="3384309548"/>
                  </a:ext>
                </a:extLst>
              </a:tr>
              <a:tr h="645222">
                <a:tc>
                  <a:txBody>
                    <a:bodyPr/>
                    <a:lstStyle/>
                    <a:p>
                      <a:pPr algn="ctr" fontAlgn="ctr"/>
                      <a:r>
                        <a:rPr lang="en-US" sz="1050" u="none" strike="noStrike" dirty="0">
                          <a:effectLst/>
                        </a:rPr>
                        <a:t>Engage watershed communities in conservation and sustainability efforts through education, support for local regulatory improvements, and access to green spaces.</a:t>
                      </a:r>
                      <a:endParaRPr lang="en-US" sz="1050" b="0" i="0" u="none" strike="noStrike" dirty="0">
                        <a:solidFill>
                          <a:srgbClr val="000000"/>
                        </a:solidFill>
                        <a:effectLst/>
                        <a:latin typeface="Aptos Narrow" panose="020B0004020202020204" pitchFamily="34" charset="0"/>
                      </a:endParaRPr>
                    </a:p>
                  </a:txBody>
                  <a:tcPr marL="6207" marR="6207" marT="6207" marB="0" anchor="ctr"/>
                </a:tc>
                <a:tc>
                  <a:txBody>
                    <a:bodyPr/>
                    <a:lstStyle/>
                    <a:p>
                      <a:pPr algn="ctr" fontAlgn="ctr"/>
                      <a:r>
                        <a:rPr lang="en-US" sz="1050" u="none" strike="noStrike" dirty="0">
                          <a:effectLst/>
                        </a:rPr>
                        <a:t>6</a:t>
                      </a:r>
                      <a:endParaRPr lang="en-US" sz="1050" b="0" i="0" u="none" strike="noStrike" dirty="0">
                        <a:solidFill>
                          <a:srgbClr val="000000"/>
                        </a:solidFill>
                        <a:effectLst/>
                        <a:latin typeface="Aptos Narrow" panose="020B0004020202020204" pitchFamily="34" charset="0"/>
                      </a:endParaRPr>
                    </a:p>
                  </a:txBody>
                  <a:tcPr marL="6207" marR="6207" marT="6207" marB="0" anchor="ctr"/>
                </a:tc>
                <a:extLst>
                  <a:ext uri="{0D108BD9-81ED-4DB2-BD59-A6C34878D82A}">
                    <a16:rowId xmlns:a16="http://schemas.microsoft.com/office/drawing/2014/main" val="88871474"/>
                  </a:ext>
                </a:extLst>
              </a:tr>
            </a:tbl>
          </a:graphicData>
        </a:graphic>
      </p:graphicFrame>
      <p:grpSp>
        <p:nvGrpSpPr>
          <p:cNvPr id="9" name="Group 8">
            <a:extLst>
              <a:ext uri="{FF2B5EF4-FFF2-40B4-BE49-F238E27FC236}">
                <a16:creationId xmlns:a16="http://schemas.microsoft.com/office/drawing/2014/main" id="{EEC615A5-D318-0219-6C11-3E1C52C373AE}"/>
              </a:ext>
            </a:extLst>
          </p:cNvPr>
          <p:cNvGrpSpPr/>
          <p:nvPr/>
        </p:nvGrpSpPr>
        <p:grpSpPr>
          <a:xfrm>
            <a:off x="1076572" y="216590"/>
            <a:ext cx="10523140" cy="369332"/>
            <a:chOff x="937580" y="471495"/>
            <a:chExt cx="10523140" cy="369332"/>
          </a:xfrm>
        </p:grpSpPr>
        <p:sp>
          <p:nvSpPr>
            <p:cNvPr id="2" name="TextBox 1">
              <a:extLst>
                <a:ext uri="{FF2B5EF4-FFF2-40B4-BE49-F238E27FC236}">
                  <a16:creationId xmlns:a16="http://schemas.microsoft.com/office/drawing/2014/main" id="{D95AD355-C9B5-9908-6F4A-1B8444972A8B}"/>
                </a:ext>
              </a:extLst>
            </p:cNvPr>
            <p:cNvSpPr txBox="1"/>
            <p:nvPr/>
          </p:nvSpPr>
          <p:spPr>
            <a:xfrm>
              <a:off x="937580" y="471495"/>
              <a:ext cx="2473755" cy="369332"/>
            </a:xfrm>
            <a:prstGeom prst="rect">
              <a:avLst/>
            </a:prstGeom>
            <a:noFill/>
          </p:spPr>
          <p:txBody>
            <a:bodyPr wrap="none" rtlCol="0">
              <a:spAutoFit/>
            </a:bodyPr>
            <a:lstStyle/>
            <a:p>
              <a:pPr algn="ctr"/>
              <a:r>
                <a:rPr lang="en-US" dirty="0">
                  <a:latin typeface="Candara" panose="020E0502030303020204" pitchFamily="34" charset="0"/>
                </a:rPr>
                <a:t>Sediment Management</a:t>
              </a:r>
            </a:p>
          </p:txBody>
        </p:sp>
        <p:sp>
          <p:nvSpPr>
            <p:cNvPr id="6" name="TextBox 5">
              <a:extLst>
                <a:ext uri="{FF2B5EF4-FFF2-40B4-BE49-F238E27FC236}">
                  <a16:creationId xmlns:a16="http://schemas.microsoft.com/office/drawing/2014/main" id="{C4B0B581-2439-71A8-B238-21845BE53162}"/>
                </a:ext>
              </a:extLst>
            </p:cNvPr>
            <p:cNvSpPr txBox="1"/>
            <p:nvPr/>
          </p:nvSpPr>
          <p:spPr>
            <a:xfrm>
              <a:off x="4878153" y="471495"/>
              <a:ext cx="2157707" cy="369332"/>
            </a:xfrm>
            <a:prstGeom prst="rect">
              <a:avLst/>
            </a:prstGeom>
            <a:noFill/>
          </p:spPr>
          <p:txBody>
            <a:bodyPr wrap="none" rtlCol="0">
              <a:spAutoFit/>
            </a:bodyPr>
            <a:lstStyle/>
            <a:p>
              <a:pPr algn="ctr"/>
              <a:r>
                <a:rPr lang="en-US" dirty="0">
                  <a:latin typeface="Candara" panose="020E0502030303020204" pitchFamily="34" charset="0"/>
                </a:rPr>
                <a:t>Waste Management</a:t>
              </a:r>
            </a:p>
          </p:txBody>
        </p:sp>
        <p:sp>
          <p:nvSpPr>
            <p:cNvPr id="8" name="TextBox 7">
              <a:extLst>
                <a:ext uri="{FF2B5EF4-FFF2-40B4-BE49-F238E27FC236}">
                  <a16:creationId xmlns:a16="http://schemas.microsoft.com/office/drawing/2014/main" id="{37EC2917-F969-08B7-8FC3-254AF6416C7E}"/>
                </a:ext>
              </a:extLst>
            </p:cNvPr>
            <p:cNvSpPr txBox="1"/>
            <p:nvPr/>
          </p:nvSpPr>
          <p:spPr>
            <a:xfrm>
              <a:off x="8007531" y="471495"/>
              <a:ext cx="3453189" cy="369332"/>
            </a:xfrm>
            <a:prstGeom prst="rect">
              <a:avLst/>
            </a:prstGeom>
            <a:noFill/>
          </p:spPr>
          <p:txBody>
            <a:bodyPr wrap="none" rtlCol="0">
              <a:spAutoFit/>
            </a:bodyPr>
            <a:lstStyle/>
            <a:p>
              <a:pPr algn="ctr"/>
              <a:r>
                <a:rPr lang="en-US" dirty="0">
                  <a:latin typeface="Candara" panose="020E0502030303020204" pitchFamily="34" charset="0"/>
                </a:rPr>
                <a:t>Community Growth Management</a:t>
              </a:r>
            </a:p>
          </p:txBody>
        </p:sp>
      </p:grpSp>
    </p:spTree>
    <p:extLst>
      <p:ext uri="{BB962C8B-B14F-4D97-AF65-F5344CB8AC3E}">
        <p14:creationId xmlns:p14="http://schemas.microsoft.com/office/powerpoint/2010/main" val="200937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02107B6-22F3-87D3-42FA-2419F01777CD}"/>
              </a:ext>
            </a:extLst>
          </p:cNvPr>
          <p:cNvGraphicFramePr>
            <a:graphicFrameLocks noGrp="1"/>
          </p:cNvGraphicFramePr>
          <p:nvPr>
            <p:extLst>
              <p:ext uri="{D42A27DB-BD31-4B8C-83A1-F6EECF244321}">
                <p14:modId xmlns:p14="http://schemas.microsoft.com/office/powerpoint/2010/main" val="2432480015"/>
              </p:ext>
            </p:extLst>
          </p:nvPr>
        </p:nvGraphicFramePr>
        <p:xfrm>
          <a:off x="1144478" y="2286629"/>
          <a:ext cx="3086100" cy="4010025"/>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2364472433"/>
                    </a:ext>
                  </a:extLst>
                </a:gridCol>
                <a:gridCol w="609600">
                  <a:extLst>
                    <a:ext uri="{9D8B030D-6E8A-4147-A177-3AD203B41FA5}">
                      <a16:colId xmlns:a16="http://schemas.microsoft.com/office/drawing/2014/main" val="570306390"/>
                    </a:ext>
                  </a:extLst>
                </a:gridCol>
              </a:tblGrid>
              <a:tr h="1143000">
                <a:tc>
                  <a:txBody>
                    <a:bodyPr/>
                    <a:lstStyle/>
                    <a:p>
                      <a:pPr algn="ctr" fontAlgn="ctr"/>
                      <a:r>
                        <a:rPr lang="en-US" sz="1100" u="none" strike="noStrike" dirty="0">
                          <a:effectLst/>
                        </a:rPr>
                        <a:t>A formal source of information (functions as subject matter experts, provides peer-reviewed literature, etc.)</a:t>
                      </a:r>
                      <a:endParaRPr lang="en-US" sz="1100" b="0" i="0" u="none" strike="noStrike" dirty="0">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100" u="none" strike="noStrike">
                          <a:effectLst/>
                        </a:rPr>
                        <a:t>11</a:t>
                      </a:r>
                      <a:endParaRPr lang="en-US" sz="1100" b="0" i="0" u="none" strike="noStrike">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771817855"/>
                  </a:ext>
                </a:extLst>
              </a:tr>
              <a:tr h="1333500">
                <a:tc>
                  <a:txBody>
                    <a:bodyPr/>
                    <a:lstStyle/>
                    <a:p>
                      <a:pPr algn="ctr" fontAlgn="ctr"/>
                      <a:r>
                        <a:rPr lang="en-US" sz="1100" u="none" strike="noStrike">
                          <a:effectLst/>
                        </a:rPr>
                        <a:t>Providing forums for presenting the latest science/technology on the issue</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100" u="none" strike="noStrike" dirty="0">
                          <a:effectLst/>
                        </a:rPr>
                        <a:t>13</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1073436331"/>
                  </a:ext>
                </a:extLst>
              </a:tr>
              <a:tr h="1533525">
                <a:tc>
                  <a:txBody>
                    <a:bodyPr/>
                    <a:lstStyle/>
                    <a:p>
                      <a:pPr algn="ctr" fontAlgn="ctr"/>
                      <a:r>
                        <a:rPr lang="en-US" sz="1100" u="none" strike="noStrike">
                          <a:effectLst/>
                        </a:rPr>
                        <a:t>Developing consensus of the committee and signing on to letters of support/opposition</a:t>
                      </a:r>
                      <a:endParaRPr lang="en-US" sz="1100" b="0" i="0" u="none" strike="noStrike">
                        <a:solidFill>
                          <a:srgbClr val="000000"/>
                        </a:solidFill>
                        <a:effectLst/>
                        <a:latin typeface="Aptos Narrow" panose="020B0004020202020204" pitchFamily="34" charset="0"/>
                      </a:endParaRPr>
                    </a:p>
                  </a:txBody>
                  <a:tcPr marL="9525" marR="9525" marT="9525" marB="0" anchor="ctr"/>
                </a:tc>
                <a:tc>
                  <a:txBody>
                    <a:bodyPr/>
                    <a:lstStyle/>
                    <a:p>
                      <a:pPr algn="ctr" fontAlgn="ctr"/>
                      <a:r>
                        <a:rPr lang="en-US" sz="1100" u="none" strike="noStrike" dirty="0">
                          <a:effectLst/>
                        </a:rPr>
                        <a:t>6</a:t>
                      </a:r>
                      <a:endParaRPr lang="en-US" sz="1100" b="0" i="0" u="none" strike="noStrike" dirty="0">
                        <a:solidFill>
                          <a:srgbClr val="000000"/>
                        </a:solidFill>
                        <a:effectLst/>
                        <a:latin typeface="Aptos Narrow" panose="020B0004020202020204" pitchFamily="34" charset="0"/>
                      </a:endParaRPr>
                    </a:p>
                  </a:txBody>
                  <a:tcPr marL="9525" marR="9525" marT="9525" marB="0" anchor="ctr"/>
                </a:tc>
                <a:extLst>
                  <a:ext uri="{0D108BD9-81ED-4DB2-BD59-A6C34878D82A}">
                    <a16:rowId xmlns:a16="http://schemas.microsoft.com/office/drawing/2014/main" val="3057713910"/>
                  </a:ext>
                </a:extLst>
              </a:tr>
            </a:tbl>
          </a:graphicData>
        </a:graphic>
      </p:graphicFrame>
      <p:graphicFrame>
        <p:nvGraphicFramePr>
          <p:cNvPr id="3" name="Table 2">
            <a:extLst>
              <a:ext uri="{FF2B5EF4-FFF2-40B4-BE49-F238E27FC236}">
                <a16:creationId xmlns:a16="http://schemas.microsoft.com/office/drawing/2014/main" id="{6FEFF030-D51A-2A23-FD9F-D6861058E2BD}"/>
              </a:ext>
            </a:extLst>
          </p:cNvPr>
          <p:cNvGraphicFramePr>
            <a:graphicFrameLocks noGrp="1"/>
          </p:cNvGraphicFramePr>
          <p:nvPr>
            <p:extLst>
              <p:ext uri="{D42A27DB-BD31-4B8C-83A1-F6EECF244321}">
                <p14:modId xmlns:p14="http://schemas.microsoft.com/office/powerpoint/2010/main" val="4244810215"/>
              </p:ext>
            </p:extLst>
          </p:nvPr>
        </p:nvGraphicFramePr>
        <p:xfrm>
          <a:off x="8108568" y="1945316"/>
          <a:ext cx="1417799" cy="4351338"/>
        </p:xfrm>
        <a:graphic>
          <a:graphicData uri="http://schemas.openxmlformats.org/drawingml/2006/table">
            <a:tbl>
              <a:tblPr>
                <a:tableStyleId>{5C22544A-7EE6-4342-B048-85BDC9FD1C3A}</a:tableStyleId>
              </a:tblPr>
              <a:tblGrid>
                <a:gridCol w="970073">
                  <a:extLst>
                    <a:ext uri="{9D8B030D-6E8A-4147-A177-3AD203B41FA5}">
                      <a16:colId xmlns:a16="http://schemas.microsoft.com/office/drawing/2014/main" val="3930772921"/>
                    </a:ext>
                  </a:extLst>
                </a:gridCol>
                <a:gridCol w="447726">
                  <a:extLst>
                    <a:ext uri="{9D8B030D-6E8A-4147-A177-3AD203B41FA5}">
                      <a16:colId xmlns:a16="http://schemas.microsoft.com/office/drawing/2014/main" val="3694492279"/>
                    </a:ext>
                  </a:extLst>
                </a:gridCol>
              </a:tblGrid>
              <a:tr h="839486">
                <a:tc>
                  <a:txBody>
                    <a:bodyPr/>
                    <a:lstStyle/>
                    <a:p>
                      <a:pPr algn="ctr" fontAlgn="ctr"/>
                      <a:r>
                        <a:rPr lang="en-US" sz="800" u="none" strike="noStrike" dirty="0">
                          <a:effectLst/>
                        </a:rPr>
                        <a:t>Yes, through webinars</a:t>
                      </a:r>
                      <a:endParaRPr lang="en-US" sz="800" b="0" i="0" u="none" strike="noStrike" dirty="0">
                        <a:solidFill>
                          <a:srgbClr val="000000"/>
                        </a:solidFill>
                        <a:effectLst/>
                        <a:latin typeface="Aptos Narrow" panose="020B0004020202020204" pitchFamily="34" charset="0"/>
                      </a:endParaRPr>
                    </a:p>
                  </a:txBody>
                  <a:tcPr marL="6996" marR="6996" marT="6996" marB="0" anchor="ctr"/>
                </a:tc>
                <a:tc>
                  <a:txBody>
                    <a:bodyPr/>
                    <a:lstStyle/>
                    <a:p>
                      <a:pPr algn="ctr" fontAlgn="ctr"/>
                      <a:r>
                        <a:rPr lang="en-US" sz="800" u="none" strike="noStrike">
                          <a:effectLst/>
                        </a:rPr>
                        <a:t>8</a:t>
                      </a:r>
                      <a:endParaRPr lang="en-US" sz="800" b="0" i="0" u="none" strike="noStrike">
                        <a:solidFill>
                          <a:srgbClr val="000000"/>
                        </a:solidFill>
                        <a:effectLst/>
                        <a:latin typeface="Aptos Narrow" panose="020B0004020202020204" pitchFamily="34" charset="0"/>
                      </a:endParaRPr>
                    </a:p>
                  </a:txBody>
                  <a:tcPr marL="6996" marR="6996" marT="6996" marB="0" anchor="ctr"/>
                </a:tc>
                <a:extLst>
                  <a:ext uri="{0D108BD9-81ED-4DB2-BD59-A6C34878D82A}">
                    <a16:rowId xmlns:a16="http://schemas.microsoft.com/office/drawing/2014/main" val="3425736349"/>
                  </a:ext>
                </a:extLst>
              </a:tr>
              <a:tr h="979401">
                <a:tc>
                  <a:txBody>
                    <a:bodyPr/>
                    <a:lstStyle/>
                    <a:p>
                      <a:pPr algn="ctr" fontAlgn="ctr"/>
                      <a:r>
                        <a:rPr lang="en-US" sz="800" u="none" strike="noStrike">
                          <a:effectLst/>
                        </a:rPr>
                        <a:t>Yes, through newsletter blurbs</a:t>
                      </a:r>
                      <a:endParaRPr lang="en-US" sz="800" b="0" i="0" u="none" strike="noStrike">
                        <a:solidFill>
                          <a:srgbClr val="000000"/>
                        </a:solidFill>
                        <a:effectLst/>
                        <a:latin typeface="Aptos Narrow" panose="020B0004020202020204" pitchFamily="34" charset="0"/>
                      </a:endParaRPr>
                    </a:p>
                  </a:txBody>
                  <a:tcPr marL="6996" marR="6996" marT="6996" marB="0" anchor="ctr"/>
                </a:tc>
                <a:tc>
                  <a:txBody>
                    <a:bodyPr/>
                    <a:lstStyle/>
                    <a:p>
                      <a:pPr algn="ctr" fontAlgn="ctr"/>
                      <a:r>
                        <a:rPr lang="en-US" sz="800" u="none" strike="noStrike">
                          <a:effectLst/>
                        </a:rPr>
                        <a:t>3</a:t>
                      </a:r>
                      <a:endParaRPr lang="en-US" sz="800" b="0" i="0" u="none" strike="noStrike">
                        <a:solidFill>
                          <a:srgbClr val="000000"/>
                        </a:solidFill>
                        <a:effectLst/>
                        <a:latin typeface="Aptos Narrow" panose="020B0004020202020204" pitchFamily="34" charset="0"/>
                      </a:endParaRPr>
                    </a:p>
                  </a:txBody>
                  <a:tcPr marL="6996" marR="6996" marT="6996" marB="0" anchor="ctr"/>
                </a:tc>
                <a:extLst>
                  <a:ext uri="{0D108BD9-81ED-4DB2-BD59-A6C34878D82A}">
                    <a16:rowId xmlns:a16="http://schemas.microsoft.com/office/drawing/2014/main" val="3691976715"/>
                  </a:ext>
                </a:extLst>
              </a:tr>
              <a:tr h="1126311">
                <a:tc>
                  <a:txBody>
                    <a:bodyPr/>
                    <a:lstStyle/>
                    <a:p>
                      <a:pPr algn="ctr" fontAlgn="ctr"/>
                      <a:r>
                        <a:rPr lang="en-US" sz="800" u="none" strike="noStrike">
                          <a:effectLst/>
                        </a:rPr>
                        <a:t>Yes, through designated time in committee meetings as a report-out</a:t>
                      </a:r>
                      <a:endParaRPr lang="en-US" sz="800" b="0" i="0" u="none" strike="noStrike">
                        <a:solidFill>
                          <a:srgbClr val="000000"/>
                        </a:solidFill>
                        <a:effectLst/>
                        <a:latin typeface="Aptos Narrow" panose="020B0004020202020204" pitchFamily="34" charset="0"/>
                      </a:endParaRPr>
                    </a:p>
                  </a:txBody>
                  <a:tcPr marL="6996" marR="6996" marT="6996" marB="0" anchor="ctr"/>
                </a:tc>
                <a:tc>
                  <a:txBody>
                    <a:bodyPr/>
                    <a:lstStyle/>
                    <a:p>
                      <a:pPr algn="ctr" fontAlgn="ctr"/>
                      <a:r>
                        <a:rPr lang="en-US" sz="800" u="none" strike="noStrike">
                          <a:effectLst/>
                        </a:rPr>
                        <a:t>7</a:t>
                      </a:r>
                      <a:endParaRPr lang="en-US" sz="800" b="0" i="0" u="none" strike="noStrike">
                        <a:solidFill>
                          <a:srgbClr val="000000"/>
                        </a:solidFill>
                        <a:effectLst/>
                        <a:latin typeface="Aptos Narrow" panose="020B0004020202020204" pitchFamily="34" charset="0"/>
                      </a:endParaRPr>
                    </a:p>
                  </a:txBody>
                  <a:tcPr marL="6996" marR="6996" marT="6996" marB="0" anchor="ctr"/>
                </a:tc>
                <a:extLst>
                  <a:ext uri="{0D108BD9-81ED-4DB2-BD59-A6C34878D82A}">
                    <a16:rowId xmlns:a16="http://schemas.microsoft.com/office/drawing/2014/main" val="3166345055"/>
                  </a:ext>
                </a:extLst>
              </a:tr>
              <a:tr h="699572">
                <a:tc>
                  <a:txBody>
                    <a:bodyPr/>
                    <a:lstStyle/>
                    <a:p>
                      <a:pPr algn="ctr" fontAlgn="ctr"/>
                      <a:r>
                        <a:rPr lang="en-US" sz="800" u="none" strike="noStrike">
                          <a:effectLst/>
                        </a:rPr>
                        <a:t>Yes, submit presentations to the Committee agenda for consideration</a:t>
                      </a:r>
                      <a:endParaRPr lang="en-US" sz="800" b="0" i="0" u="none" strike="noStrike">
                        <a:solidFill>
                          <a:srgbClr val="000000"/>
                        </a:solidFill>
                        <a:effectLst/>
                        <a:latin typeface="Aptos Narrow" panose="020B0004020202020204" pitchFamily="34" charset="0"/>
                      </a:endParaRPr>
                    </a:p>
                  </a:txBody>
                  <a:tcPr marL="6996" marR="6996" marT="6996" marB="0" anchor="ctr"/>
                </a:tc>
                <a:tc>
                  <a:txBody>
                    <a:bodyPr/>
                    <a:lstStyle/>
                    <a:p>
                      <a:pPr algn="ctr" fontAlgn="ctr"/>
                      <a:r>
                        <a:rPr lang="en-US" sz="800" u="none" strike="noStrike">
                          <a:effectLst/>
                        </a:rPr>
                        <a:t>6</a:t>
                      </a:r>
                      <a:endParaRPr lang="en-US" sz="800" b="0" i="0" u="none" strike="noStrike">
                        <a:solidFill>
                          <a:srgbClr val="000000"/>
                        </a:solidFill>
                        <a:effectLst/>
                        <a:latin typeface="Aptos Narrow" panose="020B0004020202020204" pitchFamily="34" charset="0"/>
                      </a:endParaRPr>
                    </a:p>
                  </a:txBody>
                  <a:tcPr marL="6996" marR="6996" marT="6996" marB="0" anchor="ctr"/>
                </a:tc>
                <a:extLst>
                  <a:ext uri="{0D108BD9-81ED-4DB2-BD59-A6C34878D82A}">
                    <a16:rowId xmlns:a16="http://schemas.microsoft.com/office/drawing/2014/main" val="37698645"/>
                  </a:ext>
                </a:extLst>
              </a:tr>
              <a:tr h="706568">
                <a:tc>
                  <a:txBody>
                    <a:bodyPr/>
                    <a:lstStyle/>
                    <a:p>
                      <a:pPr algn="ctr" fontAlgn="ctr"/>
                      <a:r>
                        <a:rPr lang="en-US" sz="800" u="none" strike="noStrike">
                          <a:effectLst/>
                        </a:rPr>
                        <a:t>No</a:t>
                      </a:r>
                      <a:endParaRPr lang="en-US" sz="800" b="0" i="0" u="none" strike="noStrike">
                        <a:solidFill>
                          <a:srgbClr val="000000"/>
                        </a:solidFill>
                        <a:effectLst/>
                        <a:latin typeface="Aptos Narrow" panose="020B0004020202020204" pitchFamily="34" charset="0"/>
                      </a:endParaRPr>
                    </a:p>
                  </a:txBody>
                  <a:tcPr marL="6996" marR="6996" marT="6996" marB="0" anchor="ctr"/>
                </a:tc>
                <a:tc>
                  <a:txBody>
                    <a:bodyPr/>
                    <a:lstStyle/>
                    <a:p>
                      <a:pPr algn="ctr" fontAlgn="ctr"/>
                      <a:r>
                        <a:rPr lang="en-US" sz="800" u="none" strike="noStrike" dirty="0">
                          <a:effectLst/>
                        </a:rPr>
                        <a:t>3</a:t>
                      </a:r>
                      <a:endParaRPr lang="en-US" sz="800" b="0" i="0" u="none" strike="noStrike" dirty="0">
                        <a:solidFill>
                          <a:srgbClr val="000000"/>
                        </a:solidFill>
                        <a:effectLst/>
                        <a:latin typeface="Aptos Narrow" panose="020B0004020202020204" pitchFamily="34" charset="0"/>
                      </a:endParaRPr>
                    </a:p>
                  </a:txBody>
                  <a:tcPr marL="6996" marR="6996" marT="6996" marB="0" anchor="ctr"/>
                </a:tc>
                <a:extLst>
                  <a:ext uri="{0D108BD9-81ED-4DB2-BD59-A6C34878D82A}">
                    <a16:rowId xmlns:a16="http://schemas.microsoft.com/office/drawing/2014/main" val="3339968253"/>
                  </a:ext>
                </a:extLst>
              </a:tr>
            </a:tbl>
          </a:graphicData>
        </a:graphic>
      </p:graphicFrame>
      <p:sp>
        <p:nvSpPr>
          <p:cNvPr id="5" name="TextBox 4">
            <a:extLst>
              <a:ext uri="{FF2B5EF4-FFF2-40B4-BE49-F238E27FC236}">
                <a16:creationId xmlns:a16="http://schemas.microsoft.com/office/drawing/2014/main" id="{EE748DC9-6F4D-B371-4CB0-0698E3BD41BC}"/>
              </a:ext>
            </a:extLst>
          </p:cNvPr>
          <p:cNvSpPr txBox="1"/>
          <p:nvPr/>
        </p:nvSpPr>
        <p:spPr>
          <a:xfrm>
            <a:off x="5596595" y="667751"/>
            <a:ext cx="6096000" cy="923330"/>
          </a:xfrm>
          <a:prstGeom prst="rect">
            <a:avLst/>
          </a:prstGeom>
          <a:noFill/>
        </p:spPr>
        <p:txBody>
          <a:bodyPr wrap="square">
            <a:spAutoFit/>
          </a:bodyPr>
          <a:lstStyle/>
          <a:p>
            <a:r>
              <a:rPr lang="en-US" sz="1800" b="0" i="0" u="none" strike="noStrike" dirty="0">
                <a:solidFill>
                  <a:srgbClr val="000000"/>
                </a:solidFill>
                <a:effectLst/>
                <a:latin typeface="Aptos Narrow" panose="020B0004020202020204" pitchFamily="34" charset="0"/>
              </a:rPr>
              <a:t>Would you be interested and willing to share knowledge/expertise with other committees of the Management Conference related to the above focus areas? (Choose all that apply)</a:t>
            </a:r>
            <a:r>
              <a:rPr lang="en-US" dirty="0"/>
              <a:t> </a:t>
            </a:r>
          </a:p>
        </p:txBody>
      </p:sp>
      <p:sp>
        <p:nvSpPr>
          <p:cNvPr id="7" name="TextBox 6">
            <a:extLst>
              <a:ext uri="{FF2B5EF4-FFF2-40B4-BE49-F238E27FC236}">
                <a16:creationId xmlns:a16="http://schemas.microsoft.com/office/drawing/2014/main" id="{6BF3D0AA-A9B6-831A-F0F0-2725496A64E6}"/>
              </a:ext>
            </a:extLst>
          </p:cNvPr>
          <p:cNvSpPr txBox="1"/>
          <p:nvPr/>
        </p:nvSpPr>
        <p:spPr>
          <a:xfrm>
            <a:off x="388883" y="252253"/>
            <a:ext cx="4656083" cy="1754326"/>
          </a:xfrm>
          <a:prstGeom prst="rect">
            <a:avLst/>
          </a:prstGeom>
          <a:noFill/>
        </p:spPr>
        <p:txBody>
          <a:bodyPr wrap="square">
            <a:spAutoFit/>
          </a:bodyPr>
          <a:lstStyle/>
          <a:p>
            <a:r>
              <a:rPr lang="en-US" sz="1800" b="0" i="0" u="none" strike="noStrike" dirty="0">
                <a:solidFill>
                  <a:srgbClr val="000000"/>
                </a:solidFill>
                <a:effectLst/>
                <a:latin typeface="Aptos Narrow" panose="020B0004020202020204" pitchFamily="34" charset="0"/>
              </a:rPr>
              <a:t>In 2023 polling, the Management Conference was unified in its position that the MBNEP be an unbiased provider of science for emerging/controversial issues impacting the CCMP. Specifically, how do you see the MBNEP best playing that role? (Choose all that apply)</a:t>
            </a:r>
            <a:r>
              <a:rPr lang="en-US" dirty="0"/>
              <a:t> </a:t>
            </a:r>
          </a:p>
        </p:txBody>
      </p:sp>
    </p:spTree>
    <p:extLst>
      <p:ext uri="{BB962C8B-B14F-4D97-AF65-F5344CB8AC3E}">
        <p14:creationId xmlns:p14="http://schemas.microsoft.com/office/powerpoint/2010/main" val="241017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9DE943-00D8-5CB0-5643-28F95E035289}"/>
              </a:ext>
            </a:extLst>
          </p:cNvPr>
          <p:cNvSpPr txBox="1"/>
          <p:nvPr/>
        </p:nvSpPr>
        <p:spPr>
          <a:xfrm>
            <a:off x="889000" y="279400"/>
            <a:ext cx="10414000" cy="1528175"/>
          </a:xfrm>
          <a:prstGeom prst="rect">
            <a:avLst/>
          </a:prstGeom>
          <a:noFill/>
        </p:spPr>
        <p:txBody>
          <a:bodyPr wrap="square">
            <a:spAutoFit/>
          </a:bodyPr>
          <a:lstStyle/>
          <a:p>
            <a:r>
              <a:rPr lang="en-US" sz="1333" b="1" dirty="0"/>
              <a:t>Sediment Management </a:t>
            </a:r>
            <a:r>
              <a:rPr lang="en-US" sz="1333" dirty="0"/>
              <a:t>is crucial for maintaining the health and resilience of Alabama's shorelines, coastal habitats, and water quality. Effective land management, through the implementation of best management practices, erosion control, stormwater management and regulatory improvements addresses the sediment challenges posed by land use changes, such as urbanization and deforestation, which exacerbate erosion and sedimentation issues. These activities, combined with the impacts of climate change, lead to increased runoff and sediment transport, often carrying pollutants that harm aquatic ecosystems. Shoreline erosion and sediment imbalance, where sediment is either excessively accumulated or inadequately supplied, can degrade coastal habitats and reduce biodiversity. Strategic sediment management is essential for protecting and enhancing Alabama's coastal environments.</a:t>
            </a:r>
          </a:p>
        </p:txBody>
      </p:sp>
      <p:sp>
        <p:nvSpPr>
          <p:cNvPr id="9" name="TextBox 8">
            <a:extLst>
              <a:ext uri="{FF2B5EF4-FFF2-40B4-BE49-F238E27FC236}">
                <a16:creationId xmlns:a16="http://schemas.microsoft.com/office/drawing/2014/main" id="{0B3E16B0-5D8A-B11B-04E8-F6A579E88C80}"/>
              </a:ext>
            </a:extLst>
          </p:cNvPr>
          <p:cNvSpPr txBox="1"/>
          <p:nvPr/>
        </p:nvSpPr>
        <p:spPr>
          <a:xfrm>
            <a:off x="889000" y="1913021"/>
            <a:ext cx="7809832" cy="4810099"/>
          </a:xfrm>
          <a:prstGeom prst="rect">
            <a:avLst/>
          </a:prstGeom>
          <a:noFill/>
        </p:spPr>
        <p:txBody>
          <a:bodyPr wrap="square">
            <a:spAutoFit/>
          </a:bodyPr>
          <a:lstStyle/>
          <a:p>
            <a:pPr marL="190510" indent="-190510">
              <a:buFont typeface="Arial" panose="020B0604020202020204" pitchFamily="34" charset="0"/>
              <a:buChar char="•"/>
            </a:pPr>
            <a:r>
              <a:rPr lang="en-US" sz="1333" dirty="0"/>
              <a:t>Coordinate long-term sediment monitoring to measure changes in sediment elevation and transport over time to provide a comprehensive view of sediment dynamics for improved management of headwater and coastal environments. </a:t>
            </a:r>
          </a:p>
          <a:p>
            <a:pPr marL="190510" indent="-190510">
              <a:buFont typeface="Arial" panose="020B0604020202020204" pitchFamily="34" charset="0"/>
              <a:buChar char="•"/>
            </a:pPr>
            <a:endParaRPr lang="en-US" sz="1333" dirty="0"/>
          </a:p>
          <a:p>
            <a:pPr marL="190510" indent="-190510">
              <a:buFont typeface="Arial" panose="020B0604020202020204" pitchFamily="34" charset="0"/>
              <a:buChar char="•"/>
            </a:pPr>
            <a:r>
              <a:rPr lang="en-US" sz="1333" dirty="0"/>
              <a:t>Expand best management practices to minimize erosion and sedimentation including protection and restoration of streambank buffers, expansion of best practices for agriculture and forestry, installation of instream stormwater facilities reintroducing ecological function, and incentivizing new ways of using excess sediment. </a:t>
            </a:r>
          </a:p>
          <a:p>
            <a:pPr marL="190510" indent="-190510">
              <a:buFont typeface="Arial" panose="020B0604020202020204" pitchFamily="34" charset="0"/>
              <a:buChar char="•"/>
            </a:pPr>
            <a:endParaRPr lang="en-US" sz="1333" dirty="0"/>
          </a:p>
          <a:p>
            <a:pPr marL="190510" indent="-190510">
              <a:buFont typeface="Arial" panose="020B0604020202020204" pitchFamily="34" charset="0"/>
              <a:buChar char="•"/>
            </a:pPr>
            <a:r>
              <a:rPr lang="en-US" sz="1333" dirty="0"/>
              <a:t>Conserve natural habitats across the coastal landscape by promoting conservation easements, acquisition, and other methods for habitat protection.</a:t>
            </a:r>
          </a:p>
          <a:p>
            <a:pPr marL="190510" indent="-190510">
              <a:buFont typeface="Arial" panose="020B0604020202020204" pitchFamily="34" charset="0"/>
              <a:buChar char="•"/>
            </a:pPr>
            <a:endParaRPr lang="en-US" sz="1333" dirty="0"/>
          </a:p>
          <a:p>
            <a:pPr marL="190510" indent="-190510">
              <a:buFont typeface="Arial" panose="020B0604020202020204" pitchFamily="34" charset="0"/>
              <a:buChar char="•"/>
            </a:pPr>
            <a:r>
              <a:rPr lang="en-US" sz="1333" dirty="0"/>
              <a:t>Improve dredge management practices through the expansion of beneficial use to minimize sediment disruption and habitat degradation to support biodiversity and ecosystem functions.</a:t>
            </a:r>
          </a:p>
          <a:p>
            <a:pPr marL="190510" indent="-190510">
              <a:buFont typeface="Arial" panose="020B0604020202020204" pitchFamily="34" charset="0"/>
              <a:buChar char="•"/>
            </a:pPr>
            <a:endParaRPr lang="en-US" sz="1333" dirty="0"/>
          </a:p>
          <a:p>
            <a:pPr marL="190510" indent="-190510">
              <a:buFont typeface="Arial" panose="020B0604020202020204" pitchFamily="34" charset="0"/>
              <a:buChar char="•"/>
            </a:pPr>
            <a:r>
              <a:rPr lang="en-US" sz="1333" dirty="0"/>
              <a:t>Expand Living Shorelines by adapting hardened structures with vegetated areas, stabilizing shorelines, reducing wave impact, enhancing habitat quality, and mimicking natural sediment transport. </a:t>
            </a:r>
          </a:p>
          <a:p>
            <a:pPr marL="190510" indent="-190510">
              <a:buFont typeface="Arial" panose="020B0604020202020204" pitchFamily="34" charset="0"/>
              <a:buChar char="•"/>
            </a:pPr>
            <a:endParaRPr lang="en-US" sz="1333" dirty="0"/>
          </a:p>
          <a:p>
            <a:pPr marL="190510" indent="-190510">
              <a:buFont typeface="Arial" panose="020B0604020202020204" pitchFamily="34" charset="0"/>
              <a:buChar char="•"/>
            </a:pPr>
            <a:r>
              <a:rPr lang="en-US" sz="1333" dirty="0"/>
              <a:t>Reimagine how sites are developed to maximize natural areas and minimize environmental impacts to encourage infiltration of stormwater, reducing runoff and recharging aquifers. </a:t>
            </a:r>
          </a:p>
          <a:p>
            <a:pPr marL="190510" indent="-190510">
              <a:buFont typeface="Arial" panose="020B0604020202020204" pitchFamily="34" charset="0"/>
              <a:buChar char="•"/>
            </a:pPr>
            <a:endParaRPr lang="en-US" sz="1333" dirty="0"/>
          </a:p>
          <a:p>
            <a:pPr marL="190510" indent="-190510">
              <a:buFont typeface="Arial" panose="020B0604020202020204" pitchFamily="34" charset="0"/>
              <a:buChar char="•"/>
            </a:pPr>
            <a:r>
              <a:rPr lang="en-US" sz="1333" dirty="0"/>
              <a:t>Engage watershed communities in conservation and sustainability efforts through education, support for local regulatory improvements, and volunteer actions including baseline water quality monitoring. </a:t>
            </a:r>
          </a:p>
        </p:txBody>
      </p:sp>
      <p:sp>
        <p:nvSpPr>
          <p:cNvPr id="2" name="TextBox 1">
            <a:extLst>
              <a:ext uri="{FF2B5EF4-FFF2-40B4-BE49-F238E27FC236}">
                <a16:creationId xmlns:a16="http://schemas.microsoft.com/office/drawing/2014/main" id="{E1C3FE61-663C-E387-2447-6A3B49712E2F}"/>
              </a:ext>
            </a:extLst>
          </p:cNvPr>
          <p:cNvSpPr txBox="1"/>
          <p:nvPr/>
        </p:nvSpPr>
        <p:spPr>
          <a:xfrm>
            <a:off x="9589168" y="3429000"/>
            <a:ext cx="1961147" cy="923330"/>
          </a:xfrm>
          <a:prstGeom prst="rect">
            <a:avLst/>
          </a:prstGeom>
          <a:noFill/>
        </p:spPr>
        <p:txBody>
          <a:bodyPr wrap="square" rtlCol="0">
            <a:spAutoFit/>
          </a:bodyPr>
          <a:lstStyle/>
          <a:p>
            <a:pPr algn="ctr"/>
            <a:r>
              <a:rPr lang="en-US" dirty="0"/>
              <a:t>Example for SAC</a:t>
            </a:r>
          </a:p>
          <a:p>
            <a:pPr algn="ctr"/>
            <a:r>
              <a:rPr lang="en-US" dirty="0"/>
              <a:t> </a:t>
            </a:r>
          </a:p>
          <a:p>
            <a:pPr algn="ctr"/>
            <a:endParaRPr lang="en-US" dirty="0"/>
          </a:p>
        </p:txBody>
      </p:sp>
    </p:spTree>
    <p:extLst>
      <p:ext uri="{BB962C8B-B14F-4D97-AF65-F5344CB8AC3E}">
        <p14:creationId xmlns:p14="http://schemas.microsoft.com/office/powerpoint/2010/main" val="3223504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A6D10F-2CCB-72E6-7EA9-74C234D6A9BE}"/>
              </a:ext>
            </a:extLst>
          </p:cNvPr>
          <p:cNvSpPr txBox="1"/>
          <p:nvPr/>
        </p:nvSpPr>
        <p:spPr>
          <a:xfrm>
            <a:off x="711200" y="279400"/>
            <a:ext cx="10617200" cy="1323054"/>
          </a:xfrm>
          <a:prstGeom prst="rect">
            <a:avLst/>
          </a:prstGeom>
          <a:noFill/>
        </p:spPr>
        <p:txBody>
          <a:bodyPr wrap="square">
            <a:spAutoFit/>
          </a:bodyPr>
          <a:lstStyle/>
          <a:p>
            <a:r>
              <a:rPr lang="en-US" sz="1333" b="1" dirty="0"/>
              <a:t>Waste Management</a:t>
            </a:r>
            <a:r>
              <a:rPr lang="en-US" sz="1333" dirty="0"/>
              <a:t>. Coastal Alabama's habitats and water quality face severe threats from anthropogenic waste. Aging wastewater infrastructure leaks untreated sewage into rivers and coastal waters, causing nutrient pollution, harmful algal blooms, and fish kills, jeopardizing aquatic ecosystems and human health. Litter, particularly single-use plastics, exacerbates the problem by accumulating in waterways, harming wildlife, and breaking down into microplastics. This waste also stresses stormwater infrastructure, increasing flood risks and weakening community resilience. Additionally, inadequate management of commercial and industrial waste further compounds these issues. </a:t>
            </a:r>
          </a:p>
        </p:txBody>
      </p:sp>
      <p:sp>
        <p:nvSpPr>
          <p:cNvPr id="5" name="TextBox 4">
            <a:extLst>
              <a:ext uri="{FF2B5EF4-FFF2-40B4-BE49-F238E27FC236}">
                <a16:creationId xmlns:a16="http://schemas.microsoft.com/office/drawing/2014/main" id="{2CF18744-827C-C02A-A234-9B3740C6CF36}"/>
              </a:ext>
            </a:extLst>
          </p:cNvPr>
          <p:cNvSpPr txBox="1"/>
          <p:nvPr/>
        </p:nvSpPr>
        <p:spPr>
          <a:xfrm>
            <a:off x="711199" y="2057400"/>
            <a:ext cx="7710905" cy="4810099"/>
          </a:xfrm>
          <a:prstGeom prst="rect">
            <a:avLst/>
          </a:prstGeom>
          <a:noFill/>
        </p:spPr>
        <p:txBody>
          <a:bodyPr wrap="square">
            <a:spAutoFit/>
          </a:bodyPr>
          <a:lstStyle/>
          <a:p>
            <a:pPr marL="228611" indent="-228611">
              <a:buFont typeface="Arial" panose="020B0604020202020204" pitchFamily="34" charset="0"/>
              <a:buChar char="•"/>
            </a:pPr>
            <a:r>
              <a:rPr lang="en-US" sz="1333" dirty="0"/>
              <a:t>Coordinate long-term waste monitoring and access to data related to sanitary sewer overflows and fish consumption advisories to measure trends in bacteria and nutrient loads, and debris for improved management of coastal environments.</a:t>
            </a:r>
          </a:p>
          <a:p>
            <a:pPr marL="228611" indent="-228611">
              <a:buFont typeface="Arial" panose="020B0604020202020204" pitchFamily="34" charset="0"/>
              <a:buChar char="•"/>
            </a:pPr>
            <a:endParaRPr lang="en-US" sz="1333" dirty="0"/>
          </a:p>
          <a:p>
            <a:pPr marL="228611" indent="-228611">
              <a:buFont typeface="Arial" panose="020B0604020202020204" pitchFamily="34" charset="0"/>
              <a:buChar char="•"/>
            </a:pPr>
            <a:r>
              <a:rPr lang="en-US" sz="1333" dirty="0"/>
              <a:t>Reduce Harmful Contaminants like bacteria, viruses, and pollutants by improving wastewater and stormwater treatment, including septic systems, agricultural runoff, pet waste, industrial discharges, and other contamination sources.</a:t>
            </a:r>
          </a:p>
          <a:p>
            <a:pPr marL="228611" indent="-228611">
              <a:buFont typeface="Arial" panose="020B0604020202020204" pitchFamily="34" charset="0"/>
              <a:buChar char="•"/>
            </a:pPr>
            <a:endParaRPr lang="en-US" sz="1333" dirty="0"/>
          </a:p>
          <a:p>
            <a:pPr marL="228611" indent="-228611">
              <a:buFont typeface="Arial" panose="020B0604020202020204" pitchFamily="34" charset="0"/>
              <a:buChar char="•"/>
            </a:pPr>
            <a:r>
              <a:rPr lang="en-US" sz="1333" dirty="0"/>
              <a:t>Reduce Nutrient Pollution by implementing measures to minimize excess nutrients from fertilizer use, yard waste, and pet waste in wastewater and stormwater and incentivizing new ways of capturing nutrients from the environment. This helps prevent harmful algal blooms, oxygen depletion, and fish kills, improving aquatic ecosystem health.</a:t>
            </a:r>
          </a:p>
          <a:p>
            <a:pPr marL="228611" indent="-228611">
              <a:buFont typeface="Arial" panose="020B0604020202020204" pitchFamily="34" charset="0"/>
              <a:buChar char="•"/>
            </a:pPr>
            <a:endParaRPr lang="en-US" sz="1333" dirty="0"/>
          </a:p>
          <a:p>
            <a:pPr marL="228611" indent="-228611">
              <a:buFont typeface="Arial" panose="020B0604020202020204" pitchFamily="34" charset="0"/>
              <a:buChar char="•"/>
            </a:pPr>
            <a:r>
              <a:rPr lang="en-US" sz="1333" dirty="0"/>
              <a:t>Manage Marine Debris by reducing litter, especially single-use plastics, to protect wildlife from ingestion and entanglement. Limit plastic waste to prevent microplastic pollution and protect marine life and the food chain.</a:t>
            </a:r>
          </a:p>
          <a:p>
            <a:pPr marL="228611" indent="-228611">
              <a:buFont typeface="Arial" panose="020B0604020202020204" pitchFamily="34" charset="0"/>
              <a:buChar char="•"/>
            </a:pPr>
            <a:endParaRPr lang="en-US" sz="1333" dirty="0"/>
          </a:p>
          <a:p>
            <a:pPr marL="228611" indent="-228611">
              <a:buFont typeface="Arial" panose="020B0604020202020204" pitchFamily="34" charset="0"/>
              <a:buChar char="•"/>
            </a:pPr>
            <a:r>
              <a:rPr lang="en-US" sz="1333" dirty="0"/>
              <a:t>Enhance commercial and industrial Waste Management by implementing stronger waste management practices, more effective regulations, and upgrading infrastructure to mitigate environmental and public health risks.</a:t>
            </a:r>
          </a:p>
          <a:p>
            <a:pPr marL="228611" indent="-228611">
              <a:buFont typeface="Arial" panose="020B0604020202020204" pitchFamily="34" charset="0"/>
              <a:buChar char="•"/>
            </a:pPr>
            <a:endParaRPr lang="en-US" sz="1333" dirty="0"/>
          </a:p>
          <a:p>
            <a:pPr marL="228611" indent="-228611">
              <a:buFont typeface="Arial" panose="020B0604020202020204" pitchFamily="34" charset="0"/>
              <a:buChar char="•"/>
            </a:pPr>
            <a:r>
              <a:rPr lang="en-US" sz="1333" dirty="0"/>
              <a:t>Engage watershed communities in citizen science, community clean ups and awareness campaigns to spread the word. </a:t>
            </a:r>
          </a:p>
        </p:txBody>
      </p:sp>
      <p:sp>
        <p:nvSpPr>
          <p:cNvPr id="2" name="TextBox 1">
            <a:extLst>
              <a:ext uri="{FF2B5EF4-FFF2-40B4-BE49-F238E27FC236}">
                <a16:creationId xmlns:a16="http://schemas.microsoft.com/office/drawing/2014/main" id="{64014091-3C57-E87C-2DCF-1DDE93468288}"/>
              </a:ext>
            </a:extLst>
          </p:cNvPr>
          <p:cNvSpPr txBox="1"/>
          <p:nvPr/>
        </p:nvSpPr>
        <p:spPr>
          <a:xfrm>
            <a:off x="9589168" y="3429000"/>
            <a:ext cx="1961147" cy="646331"/>
          </a:xfrm>
          <a:prstGeom prst="rect">
            <a:avLst/>
          </a:prstGeom>
          <a:noFill/>
        </p:spPr>
        <p:txBody>
          <a:bodyPr wrap="square" rtlCol="0">
            <a:spAutoFit/>
          </a:bodyPr>
          <a:lstStyle/>
          <a:p>
            <a:pPr algn="ctr"/>
            <a:r>
              <a:rPr lang="en-US" dirty="0"/>
              <a:t>Example for SAC</a:t>
            </a:r>
          </a:p>
          <a:p>
            <a:pPr algn="ctr"/>
            <a:endParaRPr lang="en-US" dirty="0"/>
          </a:p>
        </p:txBody>
      </p:sp>
    </p:spTree>
    <p:extLst>
      <p:ext uri="{BB962C8B-B14F-4D97-AF65-F5344CB8AC3E}">
        <p14:creationId xmlns:p14="http://schemas.microsoft.com/office/powerpoint/2010/main" val="3808793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8A00-D521-3C58-6783-28AC15A715B9}"/>
              </a:ext>
            </a:extLst>
          </p:cNvPr>
          <p:cNvSpPr>
            <a:spLocks noGrp="1"/>
          </p:cNvSpPr>
          <p:nvPr>
            <p:ph type="title"/>
          </p:nvPr>
        </p:nvSpPr>
        <p:spPr>
          <a:xfrm>
            <a:off x="838200" y="18046"/>
            <a:ext cx="10515600" cy="1325563"/>
          </a:xfrm>
        </p:spPr>
        <p:txBody>
          <a:bodyPr/>
          <a:lstStyle/>
          <a:p>
            <a:r>
              <a:rPr lang="en-US" dirty="0">
                <a:solidFill>
                  <a:srgbClr val="036477"/>
                </a:solidFill>
                <a:latin typeface="Candara" panose="020E0502030303020204" pitchFamily="34" charset="0"/>
              </a:rPr>
              <a:t>Today’s Agenda</a:t>
            </a:r>
          </a:p>
        </p:txBody>
      </p:sp>
      <p:sp>
        <p:nvSpPr>
          <p:cNvPr id="3" name="Content Placeholder 2">
            <a:extLst>
              <a:ext uri="{FF2B5EF4-FFF2-40B4-BE49-F238E27FC236}">
                <a16:creationId xmlns:a16="http://schemas.microsoft.com/office/drawing/2014/main" id="{C2FB965F-2870-3E9F-80BB-0911E115B155}"/>
              </a:ext>
            </a:extLst>
          </p:cNvPr>
          <p:cNvSpPr>
            <a:spLocks noGrp="1"/>
          </p:cNvSpPr>
          <p:nvPr>
            <p:ph idx="1"/>
          </p:nvPr>
        </p:nvSpPr>
        <p:spPr>
          <a:xfrm>
            <a:off x="838200" y="1175656"/>
            <a:ext cx="10515600" cy="5477391"/>
          </a:xfrm>
        </p:spPr>
        <p:txBody>
          <a:bodyPr numCol="2" spcCol="457200">
            <a:normAutofit/>
          </a:bodyPr>
          <a:lstStyle/>
          <a:p>
            <a:pPr>
              <a:lnSpc>
                <a:spcPct val="100000"/>
              </a:lnSpc>
            </a:pPr>
            <a:r>
              <a:rPr lang="en-US" sz="2400" dirty="0">
                <a:latin typeface="Candara" panose="020E0502030303020204" pitchFamily="34" charset="0"/>
              </a:rPr>
              <a:t>Welcome Back and Introductions</a:t>
            </a:r>
            <a:endParaRPr lang="en-US" sz="2400" i="1" dirty="0">
              <a:latin typeface="Candara" panose="020E0502030303020204" pitchFamily="34" charset="0"/>
            </a:endParaRPr>
          </a:p>
          <a:p>
            <a:pPr>
              <a:lnSpc>
                <a:spcPct val="100000"/>
              </a:lnSpc>
            </a:pPr>
            <a:r>
              <a:rPr lang="en-US" sz="2400" dirty="0">
                <a:latin typeface="Candara" panose="020E0502030303020204" pitchFamily="34" charset="0"/>
              </a:rPr>
              <a:t>Review and Approval of Minutes</a:t>
            </a:r>
          </a:p>
          <a:p>
            <a:pPr>
              <a:lnSpc>
                <a:spcPct val="100000"/>
              </a:lnSpc>
            </a:pPr>
            <a:r>
              <a:rPr lang="en-US" sz="2400" dirty="0">
                <a:latin typeface="Candara" panose="020E0502030303020204" pitchFamily="34" charset="0"/>
              </a:rPr>
              <a:t>Facilitation Notes and Meeting Products </a:t>
            </a:r>
            <a:endParaRPr lang="en-US" sz="2400" i="1" dirty="0">
              <a:latin typeface="Candara" panose="020E0502030303020204" pitchFamily="34" charset="0"/>
            </a:endParaRPr>
          </a:p>
          <a:p>
            <a:pPr>
              <a:lnSpc>
                <a:spcPct val="100000"/>
              </a:lnSpc>
            </a:pPr>
            <a:r>
              <a:rPr lang="en-US" sz="24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Old Business</a:t>
            </a:r>
          </a:p>
          <a:p>
            <a:pPr lvl="1">
              <a:lnSpc>
                <a:spcPct val="100000"/>
              </a:lnSpc>
            </a:pP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Stressor Evaluation</a:t>
            </a:r>
            <a:r>
              <a:rPr lang="en-US" sz="1800" dirty="0">
                <a:solidFill>
                  <a:srgbClr val="000000"/>
                </a:solidFill>
                <a:latin typeface="Candara" panose="020E0502030303020204" pitchFamily="34" charset="0"/>
                <a:ea typeface="Calibri" panose="020F0502020204030204" pitchFamily="34" charset="0"/>
                <a:cs typeface="Calibri" panose="020F0502020204030204" pitchFamily="34" charset="0"/>
              </a:rPr>
              <a:t> accepted </a:t>
            </a:r>
            <a:endParaRPr lang="en-US" sz="1800" b="1"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a:lnSpc>
                <a:spcPct val="100000"/>
              </a:lnSpc>
            </a:pPr>
            <a:r>
              <a:rPr lang="en-US" sz="24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Updates and Presentations </a:t>
            </a:r>
          </a:p>
          <a:p>
            <a:pPr lvl="1">
              <a:lnSpc>
                <a:spcPct val="100000"/>
              </a:lnSpc>
            </a:pP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Cross-Committee Updates</a:t>
            </a:r>
          </a:p>
          <a:p>
            <a:pPr lvl="1">
              <a:lnSpc>
                <a:spcPct val="100000"/>
              </a:lnSpc>
            </a:pP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Roundtable CCMP Survey discussion</a:t>
            </a:r>
          </a:p>
          <a:p>
            <a:pPr lvl="2">
              <a:lnSpc>
                <a:spcPct val="100000"/>
              </a:lnSpc>
            </a:pPr>
            <a:r>
              <a:rPr lang="en-US" sz="16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Prep for October 24th Management Conference Meeting</a:t>
            </a:r>
          </a:p>
          <a:p>
            <a:pPr lvl="3">
              <a:lnSpc>
                <a:spcPct val="100000"/>
              </a:lnSpc>
            </a:pPr>
            <a:r>
              <a:rPr lang="en-US" sz="14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Overview of committees</a:t>
            </a:r>
          </a:p>
          <a:p>
            <a:pPr lvl="3">
              <a:lnSpc>
                <a:spcPct val="100000"/>
              </a:lnSpc>
            </a:pPr>
            <a:r>
              <a:rPr lang="en-US" sz="14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Overview of issues</a:t>
            </a:r>
          </a:p>
          <a:p>
            <a:pPr lvl="3">
              <a:lnSpc>
                <a:spcPct val="100000"/>
              </a:lnSpc>
            </a:pPr>
            <a:r>
              <a:rPr lang="en-US" sz="14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Overview of inter-committee support</a:t>
            </a:r>
          </a:p>
          <a:p>
            <a:pPr>
              <a:lnSpc>
                <a:spcPct val="100000"/>
              </a:lnSpc>
            </a:pPr>
            <a:r>
              <a:rPr lang="en-US" sz="2400" dirty="0">
                <a:latin typeface="Candara" panose="020E0502030303020204" pitchFamily="34" charset="0"/>
              </a:rPr>
              <a:t>Announcements</a:t>
            </a:r>
          </a:p>
          <a:p>
            <a:pPr>
              <a:lnSpc>
                <a:spcPct val="100000"/>
              </a:lnSpc>
            </a:pPr>
            <a:r>
              <a:rPr lang="en-US" sz="2400" dirty="0">
                <a:latin typeface="Candara" panose="020E0502030303020204" pitchFamily="34" charset="0"/>
              </a:rPr>
              <a:t>Adjourn</a:t>
            </a:r>
            <a:endParaRPr lang="en-US" sz="1800" dirty="0">
              <a:latin typeface="Candara" panose="020E0502030303020204" pitchFamily="34" charset="0"/>
            </a:endParaRPr>
          </a:p>
        </p:txBody>
      </p:sp>
    </p:spTree>
    <p:extLst>
      <p:ext uri="{BB962C8B-B14F-4D97-AF65-F5344CB8AC3E}">
        <p14:creationId xmlns:p14="http://schemas.microsoft.com/office/powerpoint/2010/main" val="4273518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40F4EB-5ABA-04B5-E83F-93BBE7D1126B}"/>
              </a:ext>
            </a:extLst>
          </p:cNvPr>
          <p:cNvSpPr txBox="1"/>
          <p:nvPr/>
        </p:nvSpPr>
        <p:spPr>
          <a:xfrm>
            <a:off x="711200" y="279400"/>
            <a:ext cx="10668000" cy="1323054"/>
          </a:xfrm>
          <a:prstGeom prst="rect">
            <a:avLst/>
          </a:prstGeom>
          <a:noFill/>
        </p:spPr>
        <p:txBody>
          <a:bodyPr wrap="square">
            <a:spAutoFit/>
          </a:bodyPr>
          <a:lstStyle/>
          <a:p>
            <a:r>
              <a:rPr lang="en-US" sz="1333" b="1" dirty="0"/>
              <a:t>Community Growth Management. </a:t>
            </a:r>
            <a:r>
              <a:rPr lang="en-US" sz="1333" dirty="0"/>
              <a:t>Coastal Alabama's rapid urbanization presents challenges like increased stormwater runoff, habitat loss, and ecosystem degradation. Climate change worsens these issues with rising sea levels and more frequent extreme weather events, threatening infrastructure and communities. Balancing growth with environmental protection strengthens community resilience by reducing climate vulnerabilities while preserving the region's heritage, culture, and sense of place. Sustainable practices like freshwater wetland protection and restoration, green infrastructure and habitat preservation manage stormwater, prevent flooding, and buffer extreme weather, all while enhancing ecosystems, supporting local economies, and maintaining the unique cultural identity that defines Coastal Alabama. </a:t>
            </a:r>
          </a:p>
        </p:txBody>
      </p:sp>
      <p:sp>
        <p:nvSpPr>
          <p:cNvPr id="5" name="TextBox 4">
            <a:extLst>
              <a:ext uri="{FF2B5EF4-FFF2-40B4-BE49-F238E27FC236}">
                <a16:creationId xmlns:a16="http://schemas.microsoft.com/office/drawing/2014/main" id="{F1287D04-A859-5325-F52B-4739AA9357F4}"/>
              </a:ext>
            </a:extLst>
          </p:cNvPr>
          <p:cNvSpPr txBox="1"/>
          <p:nvPr/>
        </p:nvSpPr>
        <p:spPr>
          <a:xfrm>
            <a:off x="711199" y="2107055"/>
            <a:ext cx="7722938" cy="4194738"/>
          </a:xfrm>
          <a:prstGeom prst="rect">
            <a:avLst/>
          </a:prstGeom>
          <a:noFill/>
        </p:spPr>
        <p:txBody>
          <a:bodyPr wrap="square">
            <a:spAutoFit/>
          </a:bodyPr>
          <a:lstStyle/>
          <a:p>
            <a:pPr marL="228611" indent="-228611">
              <a:buFont typeface="Arial" panose="020B0604020202020204" pitchFamily="34" charset="0"/>
              <a:buChar char="•"/>
            </a:pPr>
            <a:r>
              <a:rPr lang="en-US" sz="1333" dirty="0"/>
              <a:t>Coordinate long-term environmental monitoring to measure trends in land use/land cover change, sea level rise, and water quality and quantity in coastal watersheds for improved management of coastal environments.</a:t>
            </a:r>
          </a:p>
          <a:p>
            <a:pPr marL="228611" indent="-228611">
              <a:buFont typeface="Arial" panose="020B0604020202020204" pitchFamily="34" charset="0"/>
              <a:buChar char="•"/>
            </a:pPr>
            <a:endParaRPr lang="en-US" sz="1333" dirty="0"/>
          </a:p>
          <a:p>
            <a:pPr marL="228611" indent="-228611">
              <a:buFont typeface="Arial" panose="020B0604020202020204" pitchFamily="34" charset="0"/>
              <a:buChar char="•"/>
            </a:pPr>
            <a:r>
              <a:rPr lang="en-US" sz="1333" dirty="0"/>
              <a:t>Expand Habitat Management and Conservation to protect and improve management of forests, farmlands, freshwater wetlands, coastal marshes, shorelines and dune systems.</a:t>
            </a:r>
          </a:p>
          <a:p>
            <a:pPr marL="228611" indent="-228611">
              <a:buFont typeface="Arial" panose="020B0604020202020204" pitchFamily="34" charset="0"/>
              <a:buChar char="•"/>
            </a:pPr>
            <a:endParaRPr lang="en-US" sz="1333" dirty="0"/>
          </a:p>
          <a:p>
            <a:pPr marL="228611" indent="-228611">
              <a:buFont typeface="Arial" panose="020B0604020202020204" pitchFamily="34" charset="0"/>
              <a:buChar char="•"/>
            </a:pPr>
            <a:r>
              <a:rPr lang="en-US" sz="1333" dirty="0"/>
              <a:t>Advance Stormwater Management through incorporation of green infrastructure and Low Impact Development (LID) into land use and development plans, supported by regulatory improvements, best practices, and incentives to manage stormwater volume and velocity.</a:t>
            </a:r>
          </a:p>
          <a:p>
            <a:pPr marL="228611" indent="-228611">
              <a:buFont typeface="Arial" panose="020B0604020202020204" pitchFamily="34" charset="0"/>
              <a:buChar char="•"/>
            </a:pPr>
            <a:endParaRPr lang="en-US" sz="1333" dirty="0"/>
          </a:p>
          <a:p>
            <a:pPr marL="228611" indent="-228611">
              <a:buFont typeface="Arial" panose="020B0604020202020204" pitchFamily="34" charset="0"/>
              <a:buChar char="•"/>
            </a:pPr>
            <a:r>
              <a:rPr lang="en-US" sz="1333" dirty="0"/>
              <a:t>Improve Land Use Planning to implement policies for balanced growth, reducing sprawl, and preserving natural areas.</a:t>
            </a:r>
          </a:p>
          <a:p>
            <a:pPr marL="228611" indent="-228611">
              <a:buFont typeface="Arial" panose="020B0604020202020204" pitchFamily="34" charset="0"/>
              <a:buChar char="•"/>
            </a:pPr>
            <a:endParaRPr lang="en-US" sz="1333" dirty="0"/>
          </a:p>
          <a:p>
            <a:pPr marL="228611" indent="-228611">
              <a:buFont typeface="Arial" panose="020B0604020202020204" pitchFamily="34" charset="0"/>
              <a:buChar char="•"/>
            </a:pPr>
            <a:r>
              <a:rPr lang="en-US" sz="1333" dirty="0"/>
              <a:t>Expand Climate Change Adaptation/Preparedness by reinforcing shorelines, elevating structures, and updating building codes to address sea-level rise and stronger storms. Strengthen emergency systems and public awareness for hurricanes and flooding.</a:t>
            </a:r>
          </a:p>
          <a:p>
            <a:pPr marL="228611" indent="-228611">
              <a:buFont typeface="Arial" panose="020B0604020202020204" pitchFamily="34" charset="0"/>
              <a:buChar char="•"/>
            </a:pPr>
            <a:endParaRPr lang="en-US" sz="1333" dirty="0"/>
          </a:p>
          <a:p>
            <a:pPr marL="228611" indent="-228611">
              <a:buFont typeface="Arial" panose="020B0604020202020204" pitchFamily="34" charset="0"/>
              <a:buChar char="•"/>
            </a:pPr>
            <a:r>
              <a:rPr lang="en-US" sz="1333" dirty="0"/>
              <a:t>Engage watershed communities in conservation and sustainability efforts through education, support for local regulatory improvements, and access to green spaces. </a:t>
            </a:r>
          </a:p>
        </p:txBody>
      </p:sp>
      <p:sp>
        <p:nvSpPr>
          <p:cNvPr id="2" name="TextBox 1">
            <a:extLst>
              <a:ext uri="{FF2B5EF4-FFF2-40B4-BE49-F238E27FC236}">
                <a16:creationId xmlns:a16="http://schemas.microsoft.com/office/drawing/2014/main" id="{CBF8F6CA-F28E-34F7-3B1F-A7CFB8ACC53E}"/>
              </a:ext>
            </a:extLst>
          </p:cNvPr>
          <p:cNvSpPr txBox="1"/>
          <p:nvPr/>
        </p:nvSpPr>
        <p:spPr>
          <a:xfrm>
            <a:off x="9589168" y="3429000"/>
            <a:ext cx="1961147" cy="646331"/>
          </a:xfrm>
          <a:prstGeom prst="rect">
            <a:avLst/>
          </a:prstGeom>
          <a:noFill/>
        </p:spPr>
        <p:txBody>
          <a:bodyPr wrap="square" rtlCol="0">
            <a:spAutoFit/>
          </a:bodyPr>
          <a:lstStyle/>
          <a:p>
            <a:pPr algn="ctr"/>
            <a:r>
              <a:rPr lang="en-US" dirty="0"/>
              <a:t>Example for SAC</a:t>
            </a:r>
          </a:p>
          <a:p>
            <a:pPr algn="ctr"/>
            <a:endParaRPr lang="en-US" dirty="0"/>
          </a:p>
        </p:txBody>
      </p:sp>
    </p:spTree>
    <p:extLst>
      <p:ext uri="{BB962C8B-B14F-4D97-AF65-F5344CB8AC3E}">
        <p14:creationId xmlns:p14="http://schemas.microsoft.com/office/powerpoint/2010/main" val="76323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543C0-CF86-2077-DA82-F748F3740FCE}"/>
              </a:ext>
            </a:extLst>
          </p:cNvPr>
          <p:cNvSpPr>
            <a:spLocks noGrp="1"/>
          </p:cNvSpPr>
          <p:nvPr>
            <p:ph type="title"/>
          </p:nvPr>
        </p:nvSpPr>
        <p:spPr/>
        <p:txBody>
          <a:bodyPr/>
          <a:lstStyle/>
          <a:p>
            <a:r>
              <a:rPr lang="en-US" dirty="0"/>
              <a:t>Discussion Session Instructions</a:t>
            </a:r>
          </a:p>
        </p:txBody>
      </p:sp>
      <p:sp>
        <p:nvSpPr>
          <p:cNvPr id="3" name="Content Placeholder 2">
            <a:extLst>
              <a:ext uri="{FF2B5EF4-FFF2-40B4-BE49-F238E27FC236}">
                <a16:creationId xmlns:a16="http://schemas.microsoft.com/office/drawing/2014/main" id="{7C34C3C1-1547-4B25-7109-2E70A9169969}"/>
              </a:ext>
            </a:extLst>
          </p:cNvPr>
          <p:cNvSpPr>
            <a:spLocks noGrp="1"/>
          </p:cNvSpPr>
          <p:nvPr>
            <p:ph idx="1"/>
          </p:nvPr>
        </p:nvSpPr>
        <p:spPr/>
        <p:txBody>
          <a:bodyPr>
            <a:normAutofit lnSpcReduction="10000"/>
          </a:bodyPr>
          <a:lstStyle/>
          <a:p>
            <a:r>
              <a:rPr lang="en-US" dirty="0"/>
              <a:t>Virtual attendees: add notes directly to board; raise hand on Zoom before unmuting to discuss</a:t>
            </a:r>
          </a:p>
          <a:p>
            <a:endParaRPr lang="en-US" dirty="0"/>
          </a:p>
          <a:p>
            <a:r>
              <a:rPr lang="en-US" dirty="0"/>
              <a:t>In-person attendees: raise hand to discuss; note will be transcribed and added to the board</a:t>
            </a:r>
          </a:p>
          <a:p>
            <a:endParaRPr lang="en-US" dirty="0"/>
          </a:p>
          <a:p>
            <a:r>
              <a:rPr lang="en-US" dirty="0"/>
              <a:t>Questions:</a:t>
            </a:r>
          </a:p>
          <a:p>
            <a:pPr lvl="1"/>
            <a:r>
              <a:rPr lang="en-US" dirty="0"/>
              <a:t>For Sediment, Waste, and Community Growth Management:</a:t>
            </a:r>
          </a:p>
          <a:p>
            <a:pPr lvl="2"/>
            <a:r>
              <a:rPr lang="en-US" dirty="0"/>
              <a:t>What</a:t>
            </a:r>
            <a:r>
              <a:rPr lang="en-US" dirty="0">
                <a:solidFill>
                  <a:srgbClr val="131619"/>
                </a:solidFill>
              </a:rPr>
              <a:t> </a:t>
            </a:r>
            <a:r>
              <a:rPr lang="en-US" dirty="0">
                <a:solidFill>
                  <a:srgbClr val="131619"/>
                </a:solidFill>
                <a:effectLst/>
              </a:rPr>
              <a:t>projects could the SAC do to address this concern in coastal Alabama? What can the SAC provide to other committees in addressing </a:t>
            </a:r>
            <a:r>
              <a:rPr lang="en-US" dirty="0">
                <a:solidFill>
                  <a:srgbClr val="131619"/>
                </a:solidFill>
              </a:rPr>
              <a:t>this issue</a:t>
            </a:r>
            <a:r>
              <a:rPr lang="en-US" dirty="0">
                <a:solidFill>
                  <a:srgbClr val="131619"/>
                </a:solidFill>
                <a:effectLst/>
              </a:rPr>
              <a:t>? What does the SAC need from other committees in addressing this issue?</a:t>
            </a:r>
            <a:endParaRPr lang="en-US" dirty="0"/>
          </a:p>
        </p:txBody>
      </p:sp>
    </p:spTree>
    <p:extLst>
      <p:ext uri="{BB962C8B-B14F-4D97-AF65-F5344CB8AC3E}">
        <p14:creationId xmlns:p14="http://schemas.microsoft.com/office/powerpoint/2010/main" val="137938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45005" y="2886605"/>
            <a:ext cx="5561938" cy="782580"/>
          </a:xfrm>
        </p:spPr>
        <p:txBody>
          <a:bodyPr vert="horz" lIns="91440" tIns="45720" rIns="91440" bIns="45720" rtlCol="0" anchor="b">
            <a:normAutofit fontScale="90000"/>
          </a:bodyPr>
          <a:lstStyle/>
          <a:p>
            <a:pPr algn="ctr"/>
            <a:r>
              <a:rPr lang="en-US" sz="4700" kern="1200" dirty="0">
                <a:solidFill>
                  <a:schemeClr val="tx1"/>
                </a:solidFill>
                <a:latin typeface="+mj-lt"/>
                <a:ea typeface="+mj-ea"/>
                <a:cs typeface="+mj-cs"/>
              </a:rPr>
              <a:t>Next Steps and Logistics</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6ACDE5B-8C74-BBE1-CDF0-CC09A7166EF1}"/>
              </a:ext>
            </a:extLst>
          </p:cNvPr>
          <p:cNvSpPr txBox="1">
            <a:spLocks/>
          </p:cNvSpPr>
          <p:nvPr/>
        </p:nvSpPr>
        <p:spPr>
          <a:xfrm>
            <a:off x="3633437" y="2533492"/>
            <a:ext cx="5561938" cy="21166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174361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119A0A-D36D-98F2-351C-CF82BD4709F2}"/>
              </a:ext>
            </a:extLst>
          </p:cNvPr>
          <p:cNvGrpSpPr/>
          <p:nvPr/>
        </p:nvGrpSpPr>
        <p:grpSpPr>
          <a:xfrm>
            <a:off x="788276" y="472966"/>
            <a:ext cx="10562896" cy="6053958"/>
            <a:chOff x="1710018" y="1253766"/>
            <a:chExt cx="8771963" cy="4552251"/>
          </a:xfrm>
        </p:grpSpPr>
        <p:grpSp>
          <p:nvGrpSpPr>
            <p:cNvPr id="8" name="Group 7">
              <a:extLst>
                <a:ext uri="{FF2B5EF4-FFF2-40B4-BE49-F238E27FC236}">
                  <a16:creationId xmlns:a16="http://schemas.microsoft.com/office/drawing/2014/main" id="{89043D17-E68F-A547-6808-B319A03E5AD6}"/>
                </a:ext>
              </a:extLst>
            </p:cNvPr>
            <p:cNvGrpSpPr/>
            <p:nvPr/>
          </p:nvGrpSpPr>
          <p:grpSpPr>
            <a:xfrm>
              <a:off x="1710019" y="2787083"/>
              <a:ext cx="8771962" cy="3018934"/>
              <a:chOff x="357113" y="65986"/>
              <a:chExt cx="8771962" cy="6721312"/>
            </a:xfrm>
          </p:grpSpPr>
          <p:sp>
            <p:nvSpPr>
              <p:cNvPr id="4" name="Rectangle: Rounded Corners 3">
                <a:extLst>
                  <a:ext uri="{FF2B5EF4-FFF2-40B4-BE49-F238E27FC236}">
                    <a16:creationId xmlns:a16="http://schemas.microsoft.com/office/drawing/2014/main" id="{815DF57D-CA21-3EFF-0208-8A838B043C07}"/>
                  </a:ext>
                </a:extLst>
              </p:cNvPr>
              <p:cNvSpPr/>
              <p:nvPr/>
            </p:nvSpPr>
            <p:spPr>
              <a:xfrm>
                <a:off x="357113" y="65986"/>
                <a:ext cx="2834640" cy="67213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Sediment Management </a:t>
                </a:r>
              </a:p>
              <a:p>
                <a:pPr algn="ctr"/>
                <a:endParaRPr lang="en-US" sz="2800" dirty="0"/>
              </a:p>
              <a:p>
                <a:pPr algn="ctr"/>
                <a:endParaRPr lang="en-US" sz="2800" dirty="0"/>
              </a:p>
              <a:p>
                <a:pPr algn="ctr"/>
                <a:r>
                  <a:rPr lang="en-US" dirty="0"/>
                  <a:t>EST: Measure/Monitor</a:t>
                </a:r>
              </a:p>
              <a:p>
                <a:pPr algn="ctr"/>
                <a:r>
                  <a:rPr lang="en-US" dirty="0"/>
                  <a:t>ERP: Actions/Projects</a:t>
                </a:r>
              </a:p>
              <a:p>
                <a:pPr algn="ctr"/>
                <a:r>
                  <a:rPr lang="en-US" dirty="0"/>
                  <a:t>TAC: Advancing Knowledge </a:t>
                </a:r>
              </a:p>
              <a:p>
                <a:pPr algn="ctr"/>
                <a:r>
                  <a:rPr lang="en-US" dirty="0"/>
                  <a:t>EPI: Communicating Results</a:t>
                </a:r>
              </a:p>
              <a:p>
                <a:pPr algn="ctr"/>
                <a:endParaRPr lang="en-US" sz="2800" dirty="0"/>
              </a:p>
            </p:txBody>
          </p:sp>
          <p:sp>
            <p:nvSpPr>
              <p:cNvPr id="5" name="Rectangle: Rounded Corners 4">
                <a:extLst>
                  <a:ext uri="{FF2B5EF4-FFF2-40B4-BE49-F238E27FC236}">
                    <a16:creationId xmlns:a16="http://schemas.microsoft.com/office/drawing/2014/main" id="{7385B112-778F-B08E-C8F3-7CBA1EC62086}"/>
                  </a:ext>
                </a:extLst>
              </p:cNvPr>
              <p:cNvSpPr/>
              <p:nvPr/>
            </p:nvSpPr>
            <p:spPr>
              <a:xfrm>
                <a:off x="3325773" y="65987"/>
                <a:ext cx="2834640" cy="6721311"/>
              </a:xfrm>
              <a:prstGeom prst="roundRect">
                <a:avLst/>
              </a:prstGeom>
              <a:solidFill>
                <a:srgbClr val="049AB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Waste Management</a:t>
                </a:r>
              </a:p>
              <a:p>
                <a:pPr algn="ctr"/>
                <a:endParaRPr lang="en-US" sz="2800" dirty="0"/>
              </a:p>
              <a:p>
                <a:pPr algn="ctr"/>
                <a:endParaRPr lang="en-US" sz="2800" dirty="0"/>
              </a:p>
              <a:p>
                <a:pPr algn="ctr"/>
                <a:r>
                  <a:rPr lang="en-US" dirty="0"/>
                  <a:t>EST: Measure/Monitor</a:t>
                </a:r>
              </a:p>
              <a:p>
                <a:pPr algn="ctr"/>
                <a:r>
                  <a:rPr lang="en-US" dirty="0"/>
                  <a:t>ERP: Actions/Projects</a:t>
                </a:r>
              </a:p>
              <a:p>
                <a:pPr algn="ctr"/>
                <a:r>
                  <a:rPr lang="en-US" dirty="0"/>
                  <a:t>TAC: Advancing Knowledge </a:t>
                </a:r>
              </a:p>
              <a:p>
                <a:pPr algn="ctr"/>
                <a:r>
                  <a:rPr lang="en-US" dirty="0"/>
                  <a:t>EPI: Communicating Results</a:t>
                </a:r>
              </a:p>
              <a:p>
                <a:pPr algn="ctr"/>
                <a:endParaRPr lang="en-US" sz="2400" dirty="0"/>
              </a:p>
            </p:txBody>
          </p:sp>
          <p:sp>
            <p:nvSpPr>
              <p:cNvPr id="6" name="Rectangle: Rounded Corners 5">
                <a:extLst>
                  <a:ext uri="{FF2B5EF4-FFF2-40B4-BE49-F238E27FC236}">
                    <a16:creationId xmlns:a16="http://schemas.microsoft.com/office/drawing/2014/main" id="{54C8A9A6-EB97-5223-9EE6-215EAF7BC44E}"/>
                  </a:ext>
                </a:extLst>
              </p:cNvPr>
              <p:cNvSpPr/>
              <p:nvPr/>
            </p:nvSpPr>
            <p:spPr>
              <a:xfrm>
                <a:off x="6294435" y="65986"/>
                <a:ext cx="2834640" cy="6721311"/>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t>Community Growth Management</a:t>
                </a:r>
              </a:p>
              <a:p>
                <a:pPr algn="ctr"/>
                <a:endParaRPr lang="en-US" sz="2800" dirty="0"/>
              </a:p>
              <a:p>
                <a:pPr algn="ctr"/>
                <a:endParaRPr lang="en-US" sz="2800" dirty="0"/>
              </a:p>
              <a:p>
                <a:pPr algn="ctr"/>
                <a:r>
                  <a:rPr lang="en-US" dirty="0"/>
                  <a:t>EST: Measure/Monitor</a:t>
                </a:r>
              </a:p>
              <a:p>
                <a:pPr algn="ctr"/>
                <a:r>
                  <a:rPr lang="en-US" dirty="0"/>
                  <a:t>ERP: Actions/Projects</a:t>
                </a:r>
              </a:p>
              <a:p>
                <a:pPr algn="ctr"/>
                <a:r>
                  <a:rPr lang="en-US" dirty="0"/>
                  <a:t>TAC: Advancing Knowledge </a:t>
                </a:r>
              </a:p>
              <a:p>
                <a:pPr algn="ctr"/>
                <a:r>
                  <a:rPr lang="en-US" dirty="0"/>
                  <a:t>EPI: Communicating Results</a:t>
                </a:r>
              </a:p>
              <a:p>
                <a:pPr algn="ctr"/>
                <a:endParaRPr lang="en-US" sz="2400" dirty="0"/>
              </a:p>
            </p:txBody>
          </p:sp>
        </p:grpSp>
        <p:sp>
          <p:nvSpPr>
            <p:cNvPr id="9" name="Rectangle: Rounded Corners 8">
              <a:extLst>
                <a:ext uri="{FF2B5EF4-FFF2-40B4-BE49-F238E27FC236}">
                  <a16:creationId xmlns:a16="http://schemas.microsoft.com/office/drawing/2014/main" id="{30A246E2-2A96-02CC-95DE-2836CA2DDE40}"/>
                </a:ext>
              </a:extLst>
            </p:cNvPr>
            <p:cNvSpPr/>
            <p:nvPr/>
          </p:nvSpPr>
          <p:spPr>
            <a:xfrm>
              <a:off x="1710018" y="1253766"/>
              <a:ext cx="8771963" cy="1414020"/>
            </a:xfrm>
            <a:prstGeom prst="round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t>Science Advisory Committee CCMP Strategy: </a:t>
              </a:r>
            </a:p>
            <a:p>
              <a:pPr algn="ctr"/>
              <a:r>
                <a:rPr lang="en-US" sz="4000" dirty="0"/>
                <a:t>Changing Landscapes, Changing Climate</a:t>
              </a:r>
            </a:p>
          </p:txBody>
        </p:sp>
      </p:grpSp>
    </p:spTree>
    <p:extLst>
      <p:ext uri="{BB962C8B-B14F-4D97-AF65-F5344CB8AC3E}">
        <p14:creationId xmlns:p14="http://schemas.microsoft.com/office/powerpoint/2010/main" val="2498784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55A0F2-D871-3CF6-3E50-E1DB6C8029DF}"/>
              </a:ext>
            </a:extLst>
          </p:cNvPr>
          <p:cNvSpPr>
            <a:spLocks noGrp="1"/>
          </p:cNvSpPr>
          <p:nvPr>
            <p:ph type="title"/>
          </p:nvPr>
        </p:nvSpPr>
        <p:spPr/>
        <p:txBody>
          <a:bodyPr/>
          <a:lstStyle/>
          <a:p>
            <a:r>
              <a:rPr lang="en-US" dirty="0"/>
              <a:t>Creating a Google Group?</a:t>
            </a:r>
          </a:p>
        </p:txBody>
      </p:sp>
      <p:sp>
        <p:nvSpPr>
          <p:cNvPr id="5" name="Content Placeholder 4">
            <a:extLst>
              <a:ext uri="{FF2B5EF4-FFF2-40B4-BE49-F238E27FC236}">
                <a16:creationId xmlns:a16="http://schemas.microsoft.com/office/drawing/2014/main" id="{BC107869-C63B-3BDA-8DFA-EB52E5727CA1}"/>
              </a:ext>
            </a:extLst>
          </p:cNvPr>
          <p:cNvSpPr>
            <a:spLocks noGrp="1"/>
          </p:cNvSpPr>
          <p:nvPr>
            <p:ph idx="1"/>
          </p:nvPr>
        </p:nvSpPr>
        <p:spPr/>
        <p:txBody>
          <a:bodyPr/>
          <a:lstStyle/>
          <a:p>
            <a:r>
              <a:rPr lang="en-US" dirty="0"/>
              <a:t>Streamlines emails</a:t>
            </a:r>
          </a:p>
          <a:p>
            <a:r>
              <a:rPr lang="en-US" dirty="0"/>
              <a:t>Can ask questions/ chat with team members asynchronously</a:t>
            </a:r>
          </a:p>
          <a:p>
            <a:endParaRPr lang="en-US" dirty="0"/>
          </a:p>
          <a:p>
            <a:endParaRPr lang="en-US" dirty="0"/>
          </a:p>
        </p:txBody>
      </p:sp>
    </p:spTree>
    <p:extLst>
      <p:ext uri="{BB962C8B-B14F-4D97-AF65-F5344CB8AC3E}">
        <p14:creationId xmlns:p14="http://schemas.microsoft.com/office/powerpoint/2010/main" val="2661107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45005" y="2886605"/>
            <a:ext cx="5561938" cy="782580"/>
          </a:xfrm>
        </p:spPr>
        <p:txBody>
          <a:bodyPr vert="horz" lIns="91440" tIns="45720" rIns="91440" bIns="45720" rtlCol="0" anchor="b">
            <a:normAutofit/>
          </a:bodyPr>
          <a:lstStyle/>
          <a:p>
            <a:pPr algn="ctr"/>
            <a:r>
              <a:rPr lang="en-US" sz="4700" kern="1200" dirty="0">
                <a:solidFill>
                  <a:schemeClr val="tx1"/>
                </a:solidFill>
                <a:latin typeface="+mj-lt"/>
                <a:ea typeface="+mj-ea"/>
                <a:cs typeface="+mj-cs"/>
              </a:rPr>
              <a:t>Announcements</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16ACDE5B-8C74-BBE1-CDF0-CC09A7166EF1}"/>
              </a:ext>
            </a:extLst>
          </p:cNvPr>
          <p:cNvSpPr txBox="1">
            <a:spLocks/>
          </p:cNvSpPr>
          <p:nvPr/>
        </p:nvSpPr>
        <p:spPr>
          <a:xfrm>
            <a:off x="3633437" y="2533492"/>
            <a:ext cx="5561938" cy="211667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1800" dirty="0"/>
          </a:p>
        </p:txBody>
      </p:sp>
    </p:spTree>
    <p:extLst>
      <p:ext uri="{BB962C8B-B14F-4D97-AF65-F5344CB8AC3E}">
        <p14:creationId xmlns:p14="http://schemas.microsoft.com/office/powerpoint/2010/main" val="3366969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E00BBC-044F-012E-B3DD-D94B852F9695}"/>
              </a:ext>
            </a:extLst>
          </p:cNvPr>
          <p:cNvSpPr>
            <a:spLocks noGrp="1"/>
          </p:cNvSpPr>
          <p:nvPr>
            <p:ph type="body" idx="1"/>
          </p:nvPr>
        </p:nvSpPr>
        <p:spPr>
          <a:xfrm>
            <a:off x="7036862" y="1040606"/>
            <a:ext cx="4753887" cy="1500187"/>
          </a:xfrm>
        </p:spPr>
        <p:txBody>
          <a:bodyPr>
            <a:normAutofit/>
          </a:bodyPr>
          <a:lstStyle/>
          <a:p>
            <a:pPr algn="ctr"/>
            <a:r>
              <a:rPr lang="en-US" sz="3200" dirty="0"/>
              <a:t>Western Shore Community Survey</a:t>
            </a:r>
          </a:p>
        </p:txBody>
      </p:sp>
      <p:pic>
        <p:nvPicPr>
          <p:cNvPr id="5" name="Picture 4" descr="A poster of a mobile county shoreline management plan&#10;&#10;Description automatically generated">
            <a:extLst>
              <a:ext uri="{FF2B5EF4-FFF2-40B4-BE49-F238E27FC236}">
                <a16:creationId xmlns:a16="http://schemas.microsoft.com/office/drawing/2014/main" id="{FCC7C28D-FBCC-1FE8-AD10-A652EE243F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77" y="-9053"/>
            <a:ext cx="6627137" cy="6867329"/>
          </a:xfrm>
          <a:prstGeom prst="rect">
            <a:avLst/>
          </a:prstGeom>
        </p:spPr>
      </p:pic>
      <p:pic>
        <p:nvPicPr>
          <p:cNvPr id="7" name="Picture 6" descr="A qr code on a white background&#10;&#10;Description automatically generated">
            <a:extLst>
              <a:ext uri="{FF2B5EF4-FFF2-40B4-BE49-F238E27FC236}">
                <a16:creationId xmlns:a16="http://schemas.microsoft.com/office/drawing/2014/main" id="{B9327946-F6A8-19EA-9E64-364AE5075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8985" y="1907755"/>
            <a:ext cx="3909639" cy="3909639"/>
          </a:xfrm>
          <a:prstGeom prst="rect">
            <a:avLst/>
          </a:prstGeom>
        </p:spPr>
      </p:pic>
    </p:spTree>
    <p:extLst>
      <p:ext uri="{BB962C8B-B14F-4D97-AF65-F5344CB8AC3E}">
        <p14:creationId xmlns:p14="http://schemas.microsoft.com/office/powerpoint/2010/main" val="1191130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2F7FE"/>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6195B5-C804-634A-48BB-FB31F69CF200}"/>
              </a:ext>
            </a:extLst>
          </p:cNvPr>
          <p:cNvSpPr/>
          <p:nvPr/>
        </p:nvSpPr>
        <p:spPr>
          <a:xfrm>
            <a:off x="0" y="3293706"/>
            <a:ext cx="12192000" cy="3564294"/>
          </a:xfrm>
          <a:prstGeom prst="rect">
            <a:avLst/>
          </a:prstGeom>
          <a:solidFill>
            <a:srgbClr val="0364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0F1E1E-7DEB-87DB-D8CF-28F1E370319B}"/>
              </a:ext>
            </a:extLst>
          </p:cNvPr>
          <p:cNvSpPr>
            <a:spLocks noGrp="1"/>
          </p:cNvSpPr>
          <p:nvPr>
            <p:ph type="ctrTitle"/>
          </p:nvPr>
        </p:nvSpPr>
        <p:spPr>
          <a:xfrm>
            <a:off x="255326" y="4595069"/>
            <a:ext cx="11681347" cy="961567"/>
          </a:xfrm>
        </p:spPr>
        <p:txBody>
          <a:bodyPr>
            <a:noAutofit/>
          </a:bodyPr>
          <a:lstStyle/>
          <a:p>
            <a:pPr algn="ctr"/>
            <a:r>
              <a:rPr lang="en-US" sz="6600" b="1" dirty="0">
                <a:solidFill>
                  <a:schemeClr val="bg1"/>
                </a:solidFill>
                <a:latin typeface="Candara" panose="020E0502030303020204" pitchFamily="34" charset="0"/>
              </a:rPr>
              <a:t>Thank You For Attending!</a:t>
            </a:r>
          </a:p>
        </p:txBody>
      </p:sp>
      <p:pic>
        <p:nvPicPr>
          <p:cNvPr id="1026" name="Picture 2">
            <a:extLst>
              <a:ext uri="{FF2B5EF4-FFF2-40B4-BE49-F238E27FC236}">
                <a16:creationId xmlns:a16="http://schemas.microsoft.com/office/drawing/2014/main" id="{FB9AFA33-E9E2-B257-1B92-51C4A54806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18" y="276922"/>
            <a:ext cx="2385969" cy="2385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FC19C2-E618-710A-3387-082ECF45E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5618" y="276922"/>
            <a:ext cx="2904448" cy="23859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ap&#10;&#10;Description automatically generated">
            <a:extLst>
              <a:ext uri="{FF2B5EF4-FFF2-40B4-BE49-F238E27FC236}">
                <a16:creationId xmlns:a16="http://schemas.microsoft.com/office/drawing/2014/main" id="{5653A107-C0AC-71A0-CAE6-9E09DE9AD43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465" r="14223" b="10188"/>
          <a:stretch/>
        </p:blipFill>
        <p:spPr>
          <a:xfrm>
            <a:off x="4643775" y="273752"/>
            <a:ext cx="2385969" cy="2389138"/>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0425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dirty="0"/>
              <a:t>Welcome and Introductions</a:t>
            </a:r>
            <a:endParaRPr lang="en-US" sz="47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a:p>
            <a:pPr algn="ctr"/>
            <a:r>
              <a:rPr lang="en-US" i="1" dirty="0">
                <a:solidFill>
                  <a:schemeClr val="tx1"/>
                </a:solidFill>
              </a:rPr>
              <a:t>Steve Jones</a:t>
            </a:r>
            <a:endParaRPr lang="en-US" sz="2400" i="1"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28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kern="1200" dirty="0">
                <a:solidFill>
                  <a:schemeClr val="tx1"/>
                </a:solidFill>
                <a:latin typeface="+mj-lt"/>
                <a:ea typeface="+mj-ea"/>
                <a:cs typeface="+mj-cs"/>
              </a:rPr>
              <a:t>Review and Approval of Minutes</a:t>
            </a: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i="1" dirty="0">
              <a:solidFill>
                <a:schemeClr val="tx1"/>
              </a:solidFill>
            </a:endParaRPr>
          </a:p>
          <a:p>
            <a:pPr algn="ctr"/>
            <a:r>
              <a:rPr lang="en-US" i="1" dirty="0">
                <a:solidFill>
                  <a:schemeClr val="tx1"/>
                </a:solidFill>
              </a:rPr>
              <a:t>Steve Jones</a:t>
            </a:r>
            <a:endParaRPr lang="en-US" sz="2400" i="1" kern="1200" dirty="0">
              <a:solidFill>
                <a:schemeClr val="tx1"/>
              </a:solidFill>
              <a:latin typeface="+mn-lt"/>
              <a:ea typeface="+mn-ea"/>
              <a:cs typeface="+mn-cs"/>
            </a:endParaRPr>
          </a:p>
          <a:p>
            <a:pPr algn="ctr"/>
            <a:endParaRPr lang="en-US" sz="2400"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1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400" dirty="0"/>
              <a:t>Facilitation Notes and Meeting Products</a:t>
            </a:r>
            <a:endParaRPr lang="en-US" sz="4400" kern="1200" dirty="0">
              <a:solidFill>
                <a:schemeClr val="tx1"/>
              </a:solidFill>
              <a:latin typeface="+mj-lt"/>
              <a:ea typeface="+mj-ea"/>
              <a:cs typeface="+mj-cs"/>
            </a:endParaRP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endParaRPr lang="en-US" sz="2400" kern="1200" dirty="0">
              <a:solidFill>
                <a:schemeClr val="tx1"/>
              </a:solidFill>
              <a:latin typeface="+mn-lt"/>
              <a:ea typeface="+mn-ea"/>
              <a:cs typeface="+mn-cs"/>
            </a:endParaRPr>
          </a:p>
          <a:p>
            <a:pPr algn="ctr"/>
            <a:r>
              <a:rPr lang="en-US" i="1" dirty="0">
                <a:solidFill>
                  <a:schemeClr val="tx1"/>
                </a:solidFill>
              </a:rPr>
              <a:t>Dottie Byron</a:t>
            </a:r>
            <a:endParaRPr lang="en-US" sz="2400" i="1" kern="1200" dirty="0">
              <a:solidFill>
                <a:schemeClr val="tx1"/>
              </a:solidFill>
              <a:latin typeface="+mn-lt"/>
              <a:ea typeface="+mn-ea"/>
              <a:cs typeface="+mn-cs"/>
            </a:endParaRP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0943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screenshot of a computer&#10;&#10;Description automatically generated">
            <a:extLst>
              <a:ext uri="{FF2B5EF4-FFF2-40B4-BE49-F238E27FC236}">
                <a16:creationId xmlns:a16="http://schemas.microsoft.com/office/drawing/2014/main" id="{E2FCBD50-02AC-6215-C24F-ECBB8A26D896}"/>
              </a:ext>
            </a:extLst>
          </p:cNvPr>
          <p:cNvPicPr>
            <a:picLocks noChangeAspect="1"/>
          </p:cNvPicPr>
          <p:nvPr/>
        </p:nvPicPr>
        <p:blipFill rotWithShape="1">
          <a:blip r:embed="rId2">
            <a:extLst>
              <a:ext uri="{28A0092B-C50C-407E-A947-70E740481C1C}">
                <a14:useLocalDpi xmlns:a14="http://schemas.microsoft.com/office/drawing/2010/main" val="0"/>
              </a:ext>
            </a:extLst>
          </a:blip>
          <a:srcRect l="394" t="28764" r="96714" b="27064"/>
          <a:stretch/>
        </p:blipFill>
        <p:spPr>
          <a:xfrm>
            <a:off x="349131" y="1907301"/>
            <a:ext cx="580501" cy="4365359"/>
          </a:xfrm>
          <a:prstGeom prst="rect">
            <a:avLst/>
          </a:prstGeom>
        </p:spPr>
      </p:pic>
      <p:sp>
        <p:nvSpPr>
          <p:cNvPr id="2" name="Title 1">
            <a:extLst>
              <a:ext uri="{FF2B5EF4-FFF2-40B4-BE49-F238E27FC236}">
                <a16:creationId xmlns:a16="http://schemas.microsoft.com/office/drawing/2014/main" id="{F004CD26-F337-B6B1-2AC6-45074001AA9A}"/>
              </a:ext>
            </a:extLst>
          </p:cNvPr>
          <p:cNvSpPr>
            <a:spLocks noGrp="1"/>
          </p:cNvSpPr>
          <p:nvPr>
            <p:ph type="title"/>
          </p:nvPr>
        </p:nvSpPr>
        <p:spPr>
          <a:xfrm>
            <a:off x="838200" y="175007"/>
            <a:ext cx="10515600" cy="1325563"/>
          </a:xfrm>
        </p:spPr>
        <p:txBody>
          <a:bodyPr/>
          <a:lstStyle/>
          <a:p>
            <a:r>
              <a:rPr lang="en-US" dirty="0"/>
              <a:t>Zoom Whiteboard for Discussion Notes</a:t>
            </a:r>
          </a:p>
        </p:txBody>
      </p:sp>
      <p:sp>
        <p:nvSpPr>
          <p:cNvPr id="6" name="Oval 5">
            <a:extLst>
              <a:ext uri="{FF2B5EF4-FFF2-40B4-BE49-F238E27FC236}">
                <a16:creationId xmlns:a16="http://schemas.microsoft.com/office/drawing/2014/main" id="{B010BEAB-1784-1CA7-EFF0-3AA8A28607B3}"/>
              </a:ext>
            </a:extLst>
          </p:cNvPr>
          <p:cNvSpPr/>
          <p:nvPr/>
        </p:nvSpPr>
        <p:spPr>
          <a:xfrm>
            <a:off x="438000" y="3858797"/>
            <a:ext cx="366549" cy="357809"/>
          </a:xfrm>
          <a:prstGeom prst="ellipse">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6F764A6-4A6D-FA61-315B-3C4C67069191}"/>
              </a:ext>
            </a:extLst>
          </p:cNvPr>
          <p:cNvSpPr/>
          <p:nvPr/>
        </p:nvSpPr>
        <p:spPr>
          <a:xfrm>
            <a:off x="438168" y="3470158"/>
            <a:ext cx="366549" cy="357809"/>
          </a:xfrm>
          <a:prstGeom prst="ellipse">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9DB16B2-11C1-E98F-CC4D-028598676D6B}"/>
              </a:ext>
            </a:extLst>
          </p:cNvPr>
          <p:cNvSpPr txBox="1"/>
          <p:nvPr/>
        </p:nvSpPr>
        <p:spPr>
          <a:xfrm>
            <a:off x="929632" y="3890278"/>
            <a:ext cx="1858201" cy="369332"/>
          </a:xfrm>
          <a:prstGeom prst="rect">
            <a:avLst/>
          </a:prstGeom>
          <a:noFill/>
        </p:spPr>
        <p:txBody>
          <a:bodyPr wrap="none" rtlCol="0">
            <a:spAutoFit/>
          </a:bodyPr>
          <a:lstStyle/>
          <a:p>
            <a:r>
              <a:rPr lang="en-US" dirty="0"/>
              <a:t>Add post-it notes</a:t>
            </a:r>
          </a:p>
        </p:txBody>
      </p:sp>
      <p:sp>
        <p:nvSpPr>
          <p:cNvPr id="9" name="TextBox 8">
            <a:extLst>
              <a:ext uri="{FF2B5EF4-FFF2-40B4-BE49-F238E27FC236}">
                <a16:creationId xmlns:a16="http://schemas.microsoft.com/office/drawing/2014/main" id="{6DDA4071-1AA9-FA5D-5AF7-82839FFDEB6D}"/>
              </a:ext>
            </a:extLst>
          </p:cNvPr>
          <p:cNvSpPr txBox="1"/>
          <p:nvPr/>
        </p:nvSpPr>
        <p:spPr>
          <a:xfrm>
            <a:off x="932507" y="3489465"/>
            <a:ext cx="1670650" cy="369332"/>
          </a:xfrm>
          <a:prstGeom prst="rect">
            <a:avLst/>
          </a:prstGeom>
          <a:noFill/>
        </p:spPr>
        <p:txBody>
          <a:bodyPr wrap="none" rtlCol="0">
            <a:spAutoFit/>
          </a:bodyPr>
          <a:lstStyle/>
          <a:p>
            <a:r>
              <a:rPr lang="en-US" dirty="0"/>
              <a:t>Add text boxes</a:t>
            </a:r>
          </a:p>
        </p:txBody>
      </p:sp>
      <p:pic>
        <p:nvPicPr>
          <p:cNvPr id="4" name="Picture 3" descr="A screenshot of a computer&#10;&#10;Description automatically generated">
            <a:extLst>
              <a:ext uri="{FF2B5EF4-FFF2-40B4-BE49-F238E27FC236}">
                <a16:creationId xmlns:a16="http://schemas.microsoft.com/office/drawing/2014/main" id="{33C3F54B-D526-BA38-0ADC-E3F2FD2BF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917" y="2270516"/>
            <a:ext cx="9156290" cy="4508670"/>
          </a:xfrm>
          <a:prstGeom prst="rect">
            <a:avLst/>
          </a:prstGeom>
        </p:spPr>
      </p:pic>
      <p:sp>
        <p:nvSpPr>
          <p:cNvPr id="18" name="TextBox 17">
            <a:extLst>
              <a:ext uri="{FF2B5EF4-FFF2-40B4-BE49-F238E27FC236}">
                <a16:creationId xmlns:a16="http://schemas.microsoft.com/office/drawing/2014/main" id="{FC9BFBF8-2A44-8A5B-BFD2-9E2049D3F6FB}"/>
              </a:ext>
            </a:extLst>
          </p:cNvPr>
          <p:cNvSpPr txBox="1"/>
          <p:nvPr/>
        </p:nvSpPr>
        <p:spPr>
          <a:xfrm>
            <a:off x="3638336" y="4680641"/>
            <a:ext cx="7705451" cy="1634490"/>
          </a:xfrm>
          <a:prstGeom prst="roundRect">
            <a:avLst/>
          </a:prstGeom>
          <a:noFill/>
          <a:ln>
            <a:solidFill>
              <a:srgbClr val="049AB8"/>
            </a:solidFill>
          </a:ln>
        </p:spPr>
        <p:txBody>
          <a:bodyPr wrap="square" rtlCol="0">
            <a:spAutoFit/>
          </a:bodyPr>
          <a:lstStyle/>
          <a:p>
            <a:pPr algn="ctr"/>
            <a:r>
              <a:rPr lang="en-US" dirty="0"/>
              <a:t>Virtual attendees: </a:t>
            </a:r>
          </a:p>
          <a:p>
            <a:pPr algn="ctr"/>
            <a:r>
              <a:rPr lang="en-US" dirty="0"/>
              <a:t>add notes directly to board; raise hand on Zoom before unmuting to discuss</a:t>
            </a:r>
          </a:p>
          <a:p>
            <a:pPr algn="ctr"/>
            <a:endParaRPr lang="en-US" dirty="0"/>
          </a:p>
          <a:p>
            <a:pPr algn="ctr"/>
            <a:r>
              <a:rPr lang="en-US" dirty="0"/>
              <a:t>In-person attendees:</a:t>
            </a:r>
          </a:p>
          <a:p>
            <a:pPr algn="ctr"/>
            <a:r>
              <a:rPr lang="en-US" dirty="0"/>
              <a:t> raise hand to discuss; note will be transcribed and added to the board</a:t>
            </a:r>
          </a:p>
        </p:txBody>
      </p:sp>
    </p:spTree>
    <p:extLst>
      <p:ext uri="{BB962C8B-B14F-4D97-AF65-F5344CB8AC3E}">
        <p14:creationId xmlns:p14="http://schemas.microsoft.com/office/powerpoint/2010/main" val="118043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9740-39C7-E79D-339D-AB4899828934}"/>
              </a:ext>
            </a:extLst>
          </p:cNvPr>
          <p:cNvSpPr>
            <a:spLocks noGrp="1"/>
          </p:cNvSpPr>
          <p:nvPr>
            <p:ph type="title"/>
          </p:nvPr>
        </p:nvSpPr>
        <p:spPr>
          <a:xfrm>
            <a:off x="4834550" y="365125"/>
            <a:ext cx="6519250" cy="1325563"/>
          </a:xfrm>
        </p:spPr>
        <p:txBody>
          <a:bodyPr/>
          <a:lstStyle/>
          <a:p>
            <a:r>
              <a:rPr lang="en-US" dirty="0"/>
              <a:t>Meeting Products</a:t>
            </a:r>
          </a:p>
        </p:txBody>
      </p:sp>
      <p:sp>
        <p:nvSpPr>
          <p:cNvPr id="3" name="Content Placeholder 2">
            <a:extLst>
              <a:ext uri="{FF2B5EF4-FFF2-40B4-BE49-F238E27FC236}">
                <a16:creationId xmlns:a16="http://schemas.microsoft.com/office/drawing/2014/main" id="{8E8299FC-1036-CF33-37B1-172E795F4952}"/>
              </a:ext>
            </a:extLst>
          </p:cNvPr>
          <p:cNvSpPr>
            <a:spLocks noGrp="1"/>
          </p:cNvSpPr>
          <p:nvPr>
            <p:ph idx="1"/>
          </p:nvPr>
        </p:nvSpPr>
        <p:spPr>
          <a:xfrm>
            <a:off x="4834549" y="1825625"/>
            <a:ext cx="6971169" cy="4351338"/>
          </a:xfrm>
        </p:spPr>
        <p:txBody>
          <a:bodyPr>
            <a:normAutofit/>
          </a:bodyPr>
          <a:lstStyle/>
          <a:p>
            <a:r>
              <a:rPr lang="en-US" dirty="0"/>
              <a:t>A list of brainstormed project ideas to bring to the October management conference meeting</a:t>
            </a:r>
          </a:p>
          <a:p>
            <a:r>
              <a:rPr lang="en-US" dirty="0"/>
              <a:t>A tentative list of SAC asks / contributions for the management conference</a:t>
            </a:r>
          </a:p>
          <a:p>
            <a:endParaRPr lang="en-US" dirty="0"/>
          </a:p>
          <a:p>
            <a:endParaRPr lang="en-US" dirty="0"/>
          </a:p>
        </p:txBody>
      </p:sp>
      <p:pic>
        <p:nvPicPr>
          <p:cNvPr id="5" name="Picture 4" descr="A clipboard with a pen and checklist&#10;&#10;Description automatically generated">
            <a:extLst>
              <a:ext uri="{FF2B5EF4-FFF2-40B4-BE49-F238E27FC236}">
                <a16:creationId xmlns:a16="http://schemas.microsoft.com/office/drawing/2014/main" id="{0F1D3F70-1DA3-69B8-628A-C720306527E8}"/>
              </a:ext>
            </a:extLst>
          </p:cNvPr>
          <p:cNvPicPr>
            <a:picLocks noChangeAspect="1"/>
          </p:cNvPicPr>
          <p:nvPr/>
        </p:nvPicPr>
        <p:blipFill>
          <a:blip r:embed="rId2">
            <a:clrChange>
              <a:clrFrom>
                <a:srgbClr val="F7F7F7"/>
              </a:clrFrom>
              <a:clrTo>
                <a:srgbClr val="F7F7F7">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0117" y="1264310"/>
            <a:ext cx="4364181" cy="4465674"/>
          </a:xfrm>
          <a:prstGeom prst="rect">
            <a:avLst/>
          </a:prstGeom>
        </p:spPr>
      </p:pic>
    </p:spTree>
    <p:extLst>
      <p:ext uri="{BB962C8B-B14F-4D97-AF65-F5344CB8AC3E}">
        <p14:creationId xmlns:p14="http://schemas.microsoft.com/office/powerpoint/2010/main" val="1487576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3A6C63D-5FD6-54A4-313A-7CAB8C652B83}"/>
              </a:ext>
            </a:extLst>
          </p:cNvPr>
          <p:cNvSpPr>
            <a:spLocks noGrp="1"/>
          </p:cNvSpPr>
          <p:nvPr>
            <p:ph type="title"/>
          </p:nvPr>
        </p:nvSpPr>
        <p:spPr>
          <a:xfrm>
            <a:off x="3315031" y="1380754"/>
            <a:ext cx="5561938" cy="2513516"/>
          </a:xfrm>
        </p:spPr>
        <p:txBody>
          <a:bodyPr vert="horz" lIns="91440" tIns="45720" rIns="91440" bIns="45720" rtlCol="0" anchor="b">
            <a:normAutofit/>
          </a:bodyPr>
          <a:lstStyle/>
          <a:p>
            <a:pPr algn="ctr"/>
            <a:r>
              <a:rPr lang="en-US" sz="4700" kern="1200" dirty="0">
                <a:solidFill>
                  <a:schemeClr val="tx1"/>
                </a:solidFill>
                <a:latin typeface="+mj-lt"/>
                <a:ea typeface="+mj-ea"/>
                <a:cs typeface="+mj-cs"/>
              </a:rPr>
              <a:t>Old Business: Stressor Evaluation</a:t>
            </a:r>
          </a:p>
        </p:txBody>
      </p:sp>
      <p:sp>
        <p:nvSpPr>
          <p:cNvPr id="3" name="Text Placeholder 2">
            <a:extLst>
              <a:ext uri="{FF2B5EF4-FFF2-40B4-BE49-F238E27FC236}">
                <a16:creationId xmlns:a16="http://schemas.microsoft.com/office/drawing/2014/main" id="{B00C8EEE-5A0C-A775-7A4F-A5AA8DB260E0}"/>
              </a:ext>
            </a:extLst>
          </p:cNvPr>
          <p:cNvSpPr>
            <a:spLocks noGrp="1"/>
          </p:cNvSpPr>
          <p:nvPr>
            <p:ph type="body" idx="1"/>
          </p:nvPr>
        </p:nvSpPr>
        <p:spPr>
          <a:xfrm>
            <a:off x="3315031" y="4076802"/>
            <a:ext cx="5561938" cy="1534587"/>
          </a:xfrm>
        </p:spPr>
        <p:txBody>
          <a:bodyPr vert="horz" lIns="91440" tIns="45720" rIns="91440" bIns="45720" rtlCol="0">
            <a:normAutofit/>
          </a:bodyPr>
          <a:lstStyle/>
          <a:p>
            <a:pPr algn="ctr"/>
            <a:r>
              <a:rPr lang="en-US" sz="2400" i="1" kern="1200" dirty="0">
                <a:solidFill>
                  <a:schemeClr val="tx1"/>
                </a:solidFill>
                <a:latin typeface="+mn-lt"/>
                <a:ea typeface="+mn-ea"/>
                <a:cs typeface="+mn-cs"/>
              </a:rPr>
              <a:t>Blair Morrison</a:t>
            </a:r>
          </a:p>
        </p:txBody>
      </p:sp>
      <p:sp>
        <p:nvSpPr>
          <p:cNvPr id="16" name="Arc 15">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17">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2789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A3ACDFA-88AE-5F20-0872-E9D3FEC113D1}"/>
              </a:ext>
            </a:extLst>
          </p:cNvPr>
          <p:cNvSpPr/>
          <p:nvPr/>
        </p:nvSpPr>
        <p:spPr>
          <a:xfrm>
            <a:off x="0" y="0"/>
            <a:ext cx="4465674"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09740-39C7-E79D-339D-AB4899828934}"/>
              </a:ext>
            </a:extLst>
          </p:cNvPr>
          <p:cNvSpPr>
            <a:spLocks noGrp="1"/>
          </p:cNvSpPr>
          <p:nvPr>
            <p:ph type="title"/>
          </p:nvPr>
        </p:nvSpPr>
        <p:spPr>
          <a:xfrm>
            <a:off x="386281" y="196124"/>
            <a:ext cx="3856110" cy="1325563"/>
          </a:xfrm>
        </p:spPr>
        <p:txBody>
          <a:bodyPr>
            <a:normAutofit fontScale="90000"/>
          </a:bodyPr>
          <a:lstStyle/>
          <a:p>
            <a:pPr algn="ctr"/>
            <a:r>
              <a:rPr lang="en-US" dirty="0">
                <a:solidFill>
                  <a:schemeClr val="bg1"/>
                </a:solidFill>
              </a:rPr>
              <a:t>Stressor Matrix Report Accepted</a:t>
            </a:r>
          </a:p>
        </p:txBody>
      </p:sp>
      <p:sp>
        <p:nvSpPr>
          <p:cNvPr id="3" name="Content Placeholder 2">
            <a:extLst>
              <a:ext uri="{FF2B5EF4-FFF2-40B4-BE49-F238E27FC236}">
                <a16:creationId xmlns:a16="http://schemas.microsoft.com/office/drawing/2014/main" id="{8E8299FC-1036-CF33-37B1-172E795F4952}"/>
              </a:ext>
            </a:extLst>
          </p:cNvPr>
          <p:cNvSpPr>
            <a:spLocks noGrp="1"/>
          </p:cNvSpPr>
          <p:nvPr>
            <p:ph idx="1"/>
          </p:nvPr>
        </p:nvSpPr>
        <p:spPr>
          <a:xfrm>
            <a:off x="242741" y="1894201"/>
            <a:ext cx="3980192" cy="4963799"/>
          </a:xfrm>
        </p:spPr>
        <p:txBody>
          <a:bodyPr>
            <a:normAutofit/>
          </a:bodyPr>
          <a:lstStyle/>
          <a:p>
            <a:r>
              <a:rPr lang="en-US" sz="2000" dirty="0">
                <a:solidFill>
                  <a:schemeClr val="bg1"/>
                </a:solidFill>
              </a:rPr>
              <a:t>19 responses total</a:t>
            </a:r>
          </a:p>
          <a:p>
            <a:r>
              <a:rPr lang="en-US" sz="2000" dirty="0">
                <a:solidFill>
                  <a:schemeClr val="bg1"/>
                </a:solidFill>
              </a:rPr>
              <a:t>15/19 participated in the 2021-2023 Stressor Matrix </a:t>
            </a:r>
          </a:p>
          <a:p>
            <a:r>
              <a:rPr lang="en-US" sz="2000" dirty="0">
                <a:solidFill>
                  <a:schemeClr val="bg1"/>
                </a:solidFill>
              </a:rPr>
              <a:t>2 external reviewers – thank you!</a:t>
            </a:r>
          </a:p>
          <a:p>
            <a:r>
              <a:rPr lang="en-US" sz="2000" dirty="0">
                <a:solidFill>
                  <a:schemeClr val="bg1"/>
                </a:solidFill>
              </a:rPr>
              <a:t>17/19 assigned a review designation (Q2)</a:t>
            </a:r>
          </a:p>
          <a:p>
            <a:r>
              <a:rPr lang="en-US" sz="2000" dirty="0">
                <a:solidFill>
                  <a:schemeClr val="bg1"/>
                </a:solidFill>
              </a:rPr>
              <a:t>50:50 split on language:</a:t>
            </a:r>
          </a:p>
          <a:p>
            <a:pPr lvl="1"/>
            <a:r>
              <a:rPr lang="en-US" sz="1600" dirty="0">
                <a:solidFill>
                  <a:schemeClr val="bg1"/>
                </a:solidFill>
              </a:rPr>
              <a:t>SAC approved</a:t>
            </a:r>
          </a:p>
          <a:p>
            <a:pPr lvl="1"/>
            <a:r>
              <a:rPr lang="en-US" sz="1600" dirty="0">
                <a:solidFill>
                  <a:schemeClr val="bg1"/>
                </a:solidFill>
              </a:rPr>
              <a:t>SAC reviewed</a:t>
            </a:r>
          </a:p>
        </p:txBody>
      </p:sp>
      <p:pic>
        <p:nvPicPr>
          <p:cNvPr id="6" name="Picture 5" descr="A graph with different colored squares&#10;&#10;Description automatically generated">
            <a:extLst>
              <a:ext uri="{FF2B5EF4-FFF2-40B4-BE49-F238E27FC236}">
                <a16:creationId xmlns:a16="http://schemas.microsoft.com/office/drawing/2014/main" id="{0AD0D589-A299-42E1-95F3-129DD85791BD}"/>
              </a:ext>
            </a:extLst>
          </p:cNvPr>
          <p:cNvPicPr>
            <a:picLocks noChangeAspect="1"/>
          </p:cNvPicPr>
          <p:nvPr/>
        </p:nvPicPr>
        <p:blipFill>
          <a:blip r:embed="rId2">
            <a:extLst>
              <a:ext uri="{28A0092B-C50C-407E-A947-70E740481C1C}">
                <a14:useLocalDpi xmlns:a14="http://schemas.microsoft.com/office/drawing/2010/main" val="0"/>
              </a:ext>
            </a:extLst>
          </a:blip>
          <a:srcRect l="9002" r="9066"/>
          <a:stretch/>
        </p:blipFill>
        <p:spPr>
          <a:xfrm>
            <a:off x="5032874" y="3444336"/>
            <a:ext cx="6853473" cy="3513200"/>
          </a:xfrm>
          <a:prstGeom prst="rect">
            <a:avLst/>
          </a:prstGeom>
        </p:spPr>
      </p:pic>
      <p:pic>
        <p:nvPicPr>
          <p:cNvPr id="8" name="Picture 7" descr="A graph with different colored squares&#10;&#10;Description automatically generated">
            <a:extLst>
              <a:ext uri="{FF2B5EF4-FFF2-40B4-BE49-F238E27FC236}">
                <a16:creationId xmlns:a16="http://schemas.microsoft.com/office/drawing/2014/main" id="{AA5F69E1-E169-712F-8D57-E9F46609B404}"/>
              </a:ext>
            </a:extLst>
          </p:cNvPr>
          <p:cNvPicPr>
            <a:picLocks noChangeAspect="1"/>
          </p:cNvPicPr>
          <p:nvPr/>
        </p:nvPicPr>
        <p:blipFill>
          <a:blip r:embed="rId3">
            <a:extLst>
              <a:ext uri="{28A0092B-C50C-407E-A947-70E740481C1C}">
                <a14:useLocalDpi xmlns:a14="http://schemas.microsoft.com/office/drawing/2010/main" val="0"/>
              </a:ext>
            </a:extLst>
          </a:blip>
          <a:srcRect l="3456" r="3137" b="7229"/>
          <a:stretch/>
        </p:blipFill>
        <p:spPr>
          <a:xfrm>
            <a:off x="4642159" y="74431"/>
            <a:ext cx="7549841" cy="3359273"/>
          </a:xfrm>
          <a:prstGeom prst="rect">
            <a:avLst/>
          </a:prstGeom>
        </p:spPr>
      </p:pic>
    </p:spTree>
    <p:extLst>
      <p:ext uri="{BB962C8B-B14F-4D97-AF65-F5344CB8AC3E}">
        <p14:creationId xmlns:p14="http://schemas.microsoft.com/office/powerpoint/2010/main" val="2231689589"/>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ta slides">
  <a:themeElements>
    <a:clrScheme name="Custom 93">
      <a:dk1>
        <a:srgbClr val="333333"/>
      </a:dk1>
      <a:lt1>
        <a:sysClr val="window" lastClr="FFFFFF"/>
      </a:lt1>
      <a:dk2>
        <a:srgbClr val="666666"/>
      </a:dk2>
      <a:lt2>
        <a:srgbClr val="EEECE1"/>
      </a:lt2>
      <a:accent1>
        <a:srgbClr val="00BF6F"/>
      </a:accent1>
      <a:accent2>
        <a:srgbClr val="507CB6"/>
      </a:accent2>
      <a:accent3>
        <a:srgbClr val="F9BE00"/>
      </a:accent3>
      <a:accent4>
        <a:srgbClr val="6BC8CD"/>
      </a:accent4>
      <a:accent5>
        <a:srgbClr val="EA854B"/>
      </a:accent5>
      <a:accent6>
        <a:srgbClr val="7D5E8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15584</TotalTime>
  <Words>2375</Words>
  <Application>Microsoft Office PowerPoint</Application>
  <PresentationFormat>Widescreen</PresentationFormat>
  <Paragraphs>218</Paragraphs>
  <Slides>27</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27</vt:i4>
      </vt:variant>
    </vt:vector>
  </HeadingPairs>
  <TitlesOfParts>
    <vt:vector size="38" baseType="lpstr">
      <vt:lpstr>Aptos</vt:lpstr>
      <vt:lpstr>Aptos Display</vt:lpstr>
      <vt:lpstr>Aptos Narrow</vt:lpstr>
      <vt:lpstr>Arial</vt:lpstr>
      <vt:lpstr>Calibri</vt:lpstr>
      <vt:lpstr>Calibri Light</vt:lpstr>
      <vt:lpstr>Candara</vt:lpstr>
      <vt:lpstr>Office Theme</vt:lpstr>
      <vt:lpstr>Data slides</vt:lpstr>
      <vt:lpstr>Office Theme</vt:lpstr>
      <vt:lpstr>Office Theme</vt:lpstr>
      <vt:lpstr>Science Advisory Committee </vt:lpstr>
      <vt:lpstr>Today’s Agenda</vt:lpstr>
      <vt:lpstr>Welcome and Introductions</vt:lpstr>
      <vt:lpstr>Review and Approval of Minutes</vt:lpstr>
      <vt:lpstr>Facilitation Notes and Meeting Products</vt:lpstr>
      <vt:lpstr>Zoom Whiteboard for Discussion Notes</vt:lpstr>
      <vt:lpstr>Meeting Products</vt:lpstr>
      <vt:lpstr>Old Business: Stressor Evaluation</vt:lpstr>
      <vt:lpstr>Stressor Matrix Report Accepted</vt:lpstr>
      <vt:lpstr>Cross-Committee Updates</vt:lpstr>
      <vt:lpstr>PowerPoint Presentation</vt:lpstr>
      <vt:lpstr>CCMP Survey and Discussion</vt:lpstr>
      <vt:lpstr>PowerPoint Presentation</vt:lpstr>
      <vt:lpstr>The New CCMP:  A Compilation of Action Plans </vt:lpstr>
      <vt:lpstr>PowerPoint Presentation</vt:lpstr>
      <vt:lpstr>PowerPoint Presentation</vt:lpstr>
      <vt:lpstr>PowerPoint Presentation</vt:lpstr>
      <vt:lpstr>PowerPoint Presentation</vt:lpstr>
      <vt:lpstr>PowerPoint Presentation</vt:lpstr>
      <vt:lpstr>PowerPoint Presentation</vt:lpstr>
      <vt:lpstr>Discussion Session Instructions</vt:lpstr>
      <vt:lpstr>Next Steps and Logistics</vt:lpstr>
      <vt:lpstr>PowerPoint Presentation</vt:lpstr>
      <vt:lpstr>Creating a Google Group?</vt:lpstr>
      <vt:lpstr>Announcements</vt:lpstr>
      <vt:lpstr>PowerPoint Presentation</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Advisory Committee</dc:title>
  <dc:creator>Blair Morrison</dc:creator>
  <cp:lastModifiedBy>Blair Morrison</cp:lastModifiedBy>
  <cp:revision>67</cp:revision>
  <dcterms:created xsi:type="dcterms:W3CDTF">2023-04-06T14:09:11Z</dcterms:created>
  <dcterms:modified xsi:type="dcterms:W3CDTF">2024-09-19T22:04:47Z</dcterms:modified>
</cp:coreProperties>
</file>